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notesMasterIdLst>
    <p:notesMasterId r:id="rId70"/>
  </p:notesMasterIdLst>
  <p:sldIdLst>
    <p:sldId id="263" r:id="rId2"/>
    <p:sldId id="269" r:id="rId3"/>
    <p:sldId id="294" r:id="rId4"/>
    <p:sldId id="270" r:id="rId5"/>
    <p:sldId id="271" r:id="rId6"/>
    <p:sldId id="268" r:id="rId7"/>
    <p:sldId id="265" r:id="rId8"/>
    <p:sldId id="267" r:id="rId9"/>
    <p:sldId id="266" r:id="rId10"/>
    <p:sldId id="287" r:id="rId11"/>
    <p:sldId id="272" r:id="rId12"/>
    <p:sldId id="276" r:id="rId13"/>
    <p:sldId id="277" r:id="rId14"/>
    <p:sldId id="274" r:id="rId15"/>
    <p:sldId id="275" r:id="rId16"/>
    <p:sldId id="278" r:id="rId17"/>
    <p:sldId id="279" r:id="rId18"/>
    <p:sldId id="280" r:id="rId19"/>
    <p:sldId id="281" r:id="rId20"/>
    <p:sldId id="282" r:id="rId21"/>
    <p:sldId id="284" r:id="rId22"/>
    <p:sldId id="285" r:id="rId23"/>
    <p:sldId id="286" r:id="rId24"/>
    <p:sldId id="288" r:id="rId25"/>
    <p:sldId id="289" r:id="rId26"/>
    <p:sldId id="291" r:id="rId27"/>
    <p:sldId id="290" r:id="rId28"/>
    <p:sldId id="292" r:id="rId29"/>
    <p:sldId id="293" r:id="rId30"/>
    <p:sldId id="295" r:id="rId31"/>
    <p:sldId id="297" r:id="rId32"/>
    <p:sldId id="296" r:id="rId33"/>
    <p:sldId id="298" r:id="rId34"/>
    <p:sldId id="299" r:id="rId35"/>
    <p:sldId id="300" r:id="rId36"/>
    <p:sldId id="302" r:id="rId37"/>
    <p:sldId id="303" r:id="rId38"/>
    <p:sldId id="305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5" r:id="rId47"/>
    <p:sldId id="314" r:id="rId48"/>
    <p:sldId id="316" r:id="rId49"/>
    <p:sldId id="317" r:id="rId50"/>
    <p:sldId id="318" r:id="rId51"/>
    <p:sldId id="339" r:id="rId52"/>
    <p:sldId id="340" r:id="rId53"/>
    <p:sldId id="326" r:id="rId54"/>
    <p:sldId id="322" r:id="rId55"/>
    <p:sldId id="324" r:id="rId56"/>
    <p:sldId id="325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0"/>
    <p:restoredTop sz="94915"/>
  </p:normalViewPr>
  <p:slideViewPr>
    <p:cSldViewPr snapToGrid="0">
      <p:cViewPr>
        <p:scale>
          <a:sx n="141" d="100"/>
          <a:sy n="141" d="100"/>
        </p:scale>
        <p:origin x="14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C845AF-24D5-2C40-ADF5-AB211140AC28}" type="doc">
      <dgm:prSet loTypeId="urn:microsoft.com/office/officeart/2005/8/layout/process4" loCatId="" qsTypeId="urn:microsoft.com/office/officeart/2005/8/quickstyle/simple2" qsCatId="simple" csTypeId="urn:microsoft.com/office/officeart/2005/8/colors/accent4_1" csCatId="accent4" phldr="1"/>
      <dgm:spPr/>
    </dgm:pt>
    <dgm:pt modelId="{1AA15B31-5231-D44C-97B0-D064D161484A}">
      <dgm:prSet phldrT="[Text]"/>
      <dgm:spPr/>
      <dgm:t>
        <a:bodyPr/>
        <a:lstStyle/>
        <a:p>
          <a:pPr rtl="0"/>
          <a:r>
            <a:rPr lang="en-US" dirty="0"/>
            <a:t>Import</a:t>
          </a:r>
        </a:p>
      </dgm:t>
    </dgm:pt>
    <dgm:pt modelId="{B385C58B-1A40-A840-9B81-E77998F426B2}" type="parTrans" cxnId="{E77F0ADB-B1FF-CE44-8796-F495B5A31B17}">
      <dgm:prSet/>
      <dgm:spPr/>
      <dgm:t>
        <a:bodyPr/>
        <a:lstStyle/>
        <a:p>
          <a:endParaRPr lang="en-US"/>
        </a:p>
      </dgm:t>
    </dgm:pt>
    <dgm:pt modelId="{70DFDC83-BEF9-9F43-8F64-2CF0CC345DF1}" type="sibTrans" cxnId="{E77F0ADB-B1FF-CE44-8796-F495B5A31B17}">
      <dgm:prSet/>
      <dgm:spPr/>
      <dgm:t>
        <a:bodyPr/>
        <a:lstStyle/>
        <a:p>
          <a:endParaRPr lang="en-US"/>
        </a:p>
      </dgm:t>
    </dgm:pt>
    <dgm:pt modelId="{114FBD6D-5BC5-DC42-AD55-7A18A277B69C}">
      <dgm:prSet phldrT="[Text]"/>
      <dgm:spPr/>
      <dgm:t>
        <a:bodyPr/>
        <a:lstStyle/>
        <a:p>
          <a:pPr rtl="0"/>
          <a:r>
            <a:rPr lang="en-US" dirty="0"/>
            <a:t>EDA</a:t>
          </a:r>
        </a:p>
      </dgm:t>
    </dgm:pt>
    <dgm:pt modelId="{D5C60DD8-CBF8-D746-9C55-2F1516E01EE7}" type="parTrans" cxnId="{986F5444-5770-B64C-B9CA-01E209D530D3}">
      <dgm:prSet/>
      <dgm:spPr/>
      <dgm:t>
        <a:bodyPr/>
        <a:lstStyle/>
        <a:p>
          <a:endParaRPr lang="en-US"/>
        </a:p>
      </dgm:t>
    </dgm:pt>
    <dgm:pt modelId="{0AB63821-790A-654A-A97F-9D2CC2E618C4}" type="sibTrans" cxnId="{986F5444-5770-B64C-B9CA-01E209D530D3}">
      <dgm:prSet/>
      <dgm:spPr/>
      <dgm:t>
        <a:bodyPr/>
        <a:lstStyle/>
        <a:p>
          <a:endParaRPr lang="en-US"/>
        </a:p>
      </dgm:t>
    </dgm:pt>
    <dgm:pt modelId="{75585D24-3373-1046-BF7F-DB226902AF4C}">
      <dgm:prSet phldrT="[Text]"/>
      <dgm:spPr/>
      <dgm:t>
        <a:bodyPr/>
        <a:lstStyle/>
        <a:p>
          <a:pPr rtl="0"/>
          <a:r>
            <a:rPr lang="en-US" dirty="0"/>
            <a:t>Visualization</a:t>
          </a:r>
        </a:p>
      </dgm:t>
    </dgm:pt>
    <dgm:pt modelId="{BE398C8A-B2BE-FC48-AB65-71F4858331C5}" type="parTrans" cxnId="{CC7DA931-87E2-EE43-973D-FB2F597B81B8}">
      <dgm:prSet/>
      <dgm:spPr/>
      <dgm:t>
        <a:bodyPr/>
        <a:lstStyle/>
        <a:p>
          <a:endParaRPr lang="en-US"/>
        </a:p>
      </dgm:t>
    </dgm:pt>
    <dgm:pt modelId="{CAC2B26D-0031-D844-8D74-62F454D7F771}" type="sibTrans" cxnId="{CC7DA931-87E2-EE43-973D-FB2F597B81B8}">
      <dgm:prSet/>
      <dgm:spPr/>
      <dgm:t>
        <a:bodyPr/>
        <a:lstStyle/>
        <a:p>
          <a:endParaRPr lang="en-US"/>
        </a:p>
      </dgm:t>
    </dgm:pt>
    <dgm:pt modelId="{FF205655-3F63-8C40-8B64-07D603474F00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42C63289-C5A2-4D46-BDDB-8F8DAC83CEAC}" type="parTrans" cxnId="{75E43735-CDB8-CA41-9FC2-4D8901FAA7DD}">
      <dgm:prSet/>
      <dgm:spPr/>
      <dgm:t>
        <a:bodyPr/>
        <a:lstStyle/>
        <a:p>
          <a:endParaRPr lang="en-US"/>
        </a:p>
      </dgm:t>
    </dgm:pt>
    <dgm:pt modelId="{EEDE5622-0F1F-DF4E-8189-2E86C6C2B27F}" type="sibTrans" cxnId="{75E43735-CDB8-CA41-9FC2-4D8901FAA7DD}">
      <dgm:prSet/>
      <dgm:spPr/>
      <dgm:t>
        <a:bodyPr/>
        <a:lstStyle/>
        <a:p>
          <a:endParaRPr lang="en-US"/>
        </a:p>
      </dgm:t>
    </dgm:pt>
    <dgm:pt modelId="{FDFE46D0-043D-2847-A6A0-57F53E88EC70}">
      <dgm:prSet/>
      <dgm:spPr/>
      <dgm:t>
        <a:bodyPr/>
        <a:lstStyle/>
        <a:p>
          <a:r>
            <a:rPr lang="en-US" dirty="0"/>
            <a:t>Clustering Algorithms</a:t>
          </a:r>
        </a:p>
      </dgm:t>
    </dgm:pt>
    <dgm:pt modelId="{D692FC95-C2DF-2049-BE84-7EE334E21BA8}" type="parTrans" cxnId="{C1A468B4-6868-5E4D-AB8F-C905CF1770EB}">
      <dgm:prSet/>
      <dgm:spPr/>
      <dgm:t>
        <a:bodyPr/>
        <a:lstStyle/>
        <a:p>
          <a:endParaRPr lang="en-US"/>
        </a:p>
      </dgm:t>
    </dgm:pt>
    <dgm:pt modelId="{F8789A64-BF67-744E-A69D-48EFDCE29CE4}" type="sibTrans" cxnId="{C1A468B4-6868-5E4D-AB8F-C905CF1770EB}">
      <dgm:prSet/>
      <dgm:spPr/>
      <dgm:t>
        <a:bodyPr/>
        <a:lstStyle/>
        <a:p>
          <a:endParaRPr lang="en-US"/>
        </a:p>
      </dgm:t>
    </dgm:pt>
    <dgm:pt modelId="{9E48B915-DE1C-6244-97D8-3651ECF6B019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74A1E26B-9BDE-FC43-9F3A-2FF2B575464F}" type="parTrans" cxnId="{E29018D3-CCDE-8549-91D3-DED3D994549E}">
      <dgm:prSet/>
      <dgm:spPr/>
      <dgm:t>
        <a:bodyPr/>
        <a:lstStyle/>
        <a:p>
          <a:endParaRPr lang="en-US"/>
        </a:p>
      </dgm:t>
    </dgm:pt>
    <dgm:pt modelId="{3E614E30-CAFF-C540-BE9F-58C856EF02FD}" type="sibTrans" cxnId="{E29018D3-CCDE-8549-91D3-DED3D994549E}">
      <dgm:prSet/>
      <dgm:spPr/>
      <dgm:t>
        <a:bodyPr/>
        <a:lstStyle/>
        <a:p>
          <a:endParaRPr lang="en-US"/>
        </a:p>
      </dgm:t>
    </dgm:pt>
    <dgm:pt modelId="{5FCF7A8A-F3E8-EC45-8636-DAD0A36AEA79}" type="pres">
      <dgm:prSet presAssocID="{04C845AF-24D5-2C40-ADF5-AB211140AC28}" presName="Name0" presStyleCnt="0">
        <dgm:presLayoutVars>
          <dgm:dir/>
          <dgm:animLvl val="lvl"/>
          <dgm:resizeHandles val="exact"/>
        </dgm:presLayoutVars>
      </dgm:prSet>
      <dgm:spPr/>
    </dgm:pt>
    <dgm:pt modelId="{4893A46F-16F4-5A49-8B55-8EC98702B732}" type="pres">
      <dgm:prSet presAssocID="{9E48B915-DE1C-6244-97D8-3651ECF6B019}" presName="boxAndChildren" presStyleCnt="0"/>
      <dgm:spPr/>
    </dgm:pt>
    <dgm:pt modelId="{BF31FBB2-03BB-3541-8F34-1F941BAF67DD}" type="pres">
      <dgm:prSet presAssocID="{9E48B915-DE1C-6244-97D8-3651ECF6B019}" presName="parentTextBox" presStyleLbl="node1" presStyleIdx="0" presStyleCnt="6"/>
      <dgm:spPr/>
    </dgm:pt>
    <dgm:pt modelId="{605453EB-75D0-AB4D-8E8A-E7941BD9CB74}" type="pres">
      <dgm:prSet presAssocID="{F8789A64-BF67-744E-A69D-48EFDCE29CE4}" presName="sp" presStyleCnt="0"/>
      <dgm:spPr/>
    </dgm:pt>
    <dgm:pt modelId="{B62F0A53-F8D2-BC4B-B0EC-48000136AC15}" type="pres">
      <dgm:prSet presAssocID="{FDFE46D0-043D-2847-A6A0-57F53E88EC70}" presName="arrowAndChildren" presStyleCnt="0"/>
      <dgm:spPr/>
    </dgm:pt>
    <dgm:pt modelId="{4B482A1A-13A8-1A4A-9D3A-9E47485410E9}" type="pres">
      <dgm:prSet presAssocID="{FDFE46D0-043D-2847-A6A0-57F53E88EC70}" presName="parentTextArrow" presStyleLbl="node1" presStyleIdx="1" presStyleCnt="6"/>
      <dgm:spPr/>
    </dgm:pt>
    <dgm:pt modelId="{A60DABF5-5273-9C42-BD23-F2DC8275BD4C}" type="pres">
      <dgm:prSet presAssocID="{EEDE5622-0F1F-DF4E-8189-2E86C6C2B27F}" presName="sp" presStyleCnt="0"/>
      <dgm:spPr/>
    </dgm:pt>
    <dgm:pt modelId="{BC8A53CD-18D4-F14E-9A43-B6A672ECAB6C}" type="pres">
      <dgm:prSet presAssocID="{FF205655-3F63-8C40-8B64-07D603474F00}" presName="arrowAndChildren" presStyleCnt="0"/>
      <dgm:spPr/>
    </dgm:pt>
    <dgm:pt modelId="{519F27D9-5E4A-0547-92D6-F98667B4D29A}" type="pres">
      <dgm:prSet presAssocID="{FF205655-3F63-8C40-8B64-07D603474F00}" presName="parentTextArrow" presStyleLbl="node1" presStyleIdx="2" presStyleCnt="6"/>
      <dgm:spPr/>
    </dgm:pt>
    <dgm:pt modelId="{8AC395EA-C0BA-1E4B-98BD-9963EC01D4AE}" type="pres">
      <dgm:prSet presAssocID="{CAC2B26D-0031-D844-8D74-62F454D7F771}" presName="sp" presStyleCnt="0"/>
      <dgm:spPr/>
    </dgm:pt>
    <dgm:pt modelId="{1765BE97-0988-6A46-B898-6B7C215D088E}" type="pres">
      <dgm:prSet presAssocID="{75585D24-3373-1046-BF7F-DB226902AF4C}" presName="arrowAndChildren" presStyleCnt="0"/>
      <dgm:spPr/>
    </dgm:pt>
    <dgm:pt modelId="{B86AB9AE-115F-D14B-B994-4E6EEE625A00}" type="pres">
      <dgm:prSet presAssocID="{75585D24-3373-1046-BF7F-DB226902AF4C}" presName="parentTextArrow" presStyleLbl="node1" presStyleIdx="3" presStyleCnt="6"/>
      <dgm:spPr/>
    </dgm:pt>
    <dgm:pt modelId="{DAEAF3FA-81CC-A848-9799-F6214F49EF11}" type="pres">
      <dgm:prSet presAssocID="{0AB63821-790A-654A-A97F-9D2CC2E618C4}" presName="sp" presStyleCnt="0"/>
      <dgm:spPr/>
    </dgm:pt>
    <dgm:pt modelId="{CB651F59-4201-374A-A0D3-BBE85491312F}" type="pres">
      <dgm:prSet presAssocID="{114FBD6D-5BC5-DC42-AD55-7A18A277B69C}" presName="arrowAndChildren" presStyleCnt="0"/>
      <dgm:spPr/>
    </dgm:pt>
    <dgm:pt modelId="{E59BE458-94E6-A544-BA95-20A2D27E88AC}" type="pres">
      <dgm:prSet presAssocID="{114FBD6D-5BC5-DC42-AD55-7A18A277B69C}" presName="parentTextArrow" presStyleLbl="node1" presStyleIdx="4" presStyleCnt="6"/>
      <dgm:spPr/>
    </dgm:pt>
    <dgm:pt modelId="{9DF1F8F4-71C4-894E-929B-B04D8733C74B}" type="pres">
      <dgm:prSet presAssocID="{70DFDC83-BEF9-9F43-8F64-2CF0CC345DF1}" presName="sp" presStyleCnt="0"/>
      <dgm:spPr/>
    </dgm:pt>
    <dgm:pt modelId="{DBDEB890-C703-BC40-B648-7D91743272FA}" type="pres">
      <dgm:prSet presAssocID="{1AA15B31-5231-D44C-97B0-D064D161484A}" presName="arrowAndChildren" presStyleCnt="0"/>
      <dgm:spPr/>
    </dgm:pt>
    <dgm:pt modelId="{077D1193-D443-134D-AC21-DDB530C85AE9}" type="pres">
      <dgm:prSet presAssocID="{1AA15B31-5231-D44C-97B0-D064D161484A}" presName="parentTextArrow" presStyleLbl="node1" presStyleIdx="5" presStyleCnt="6"/>
      <dgm:spPr/>
    </dgm:pt>
  </dgm:ptLst>
  <dgm:cxnLst>
    <dgm:cxn modelId="{97E8AF2F-628C-6A4D-9973-3FFB5CAC7147}" type="presOf" srcId="{1AA15B31-5231-D44C-97B0-D064D161484A}" destId="{077D1193-D443-134D-AC21-DDB530C85AE9}" srcOrd="0" destOrd="0" presId="urn:microsoft.com/office/officeart/2005/8/layout/process4"/>
    <dgm:cxn modelId="{CC7DA931-87E2-EE43-973D-FB2F597B81B8}" srcId="{04C845AF-24D5-2C40-ADF5-AB211140AC28}" destId="{75585D24-3373-1046-BF7F-DB226902AF4C}" srcOrd="2" destOrd="0" parTransId="{BE398C8A-B2BE-FC48-AB65-71F4858331C5}" sibTransId="{CAC2B26D-0031-D844-8D74-62F454D7F771}"/>
    <dgm:cxn modelId="{75E43735-CDB8-CA41-9FC2-4D8901FAA7DD}" srcId="{04C845AF-24D5-2C40-ADF5-AB211140AC28}" destId="{FF205655-3F63-8C40-8B64-07D603474F00}" srcOrd="3" destOrd="0" parTransId="{42C63289-C5A2-4D46-BDDB-8F8DAC83CEAC}" sibTransId="{EEDE5622-0F1F-DF4E-8189-2E86C6C2B27F}"/>
    <dgm:cxn modelId="{B3D10044-E5B2-EE4C-A77F-B503424F7AED}" type="presOf" srcId="{75585D24-3373-1046-BF7F-DB226902AF4C}" destId="{B86AB9AE-115F-D14B-B994-4E6EEE625A00}" srcOrd="0" destOrd="0" presId="urn:microsoft.com/office/officeart/2005/8/layout/process4"/>
    <dgm:cxn modelId="{986F5444-5770-B64C-B9CA-01E209D530D3}" srcId="{04C845AF-24D5-2C40-ADF5-AB211140AC28}" destId="{114FBD6D-5BC5-DC42-AD55-7A18A277B69C}" srcOrd="1" destOrd="0" parTransId="{D5C60DD8-CBF8-D746-9C55-2F1516E01EE7}" sibTransId="{0AB63821-790A-654A-A97F-9D2CC2E618C4}"/>
    <dgm:cxn modelId="{3164A163-3A92-D043-ADFA-81D1A8D1144D}" type="presOf" srcId="{114FBD6D-5BC5-DC42-AD55-7A18A277B69C}" destId="{E59BE458-94E6-A544-BA95-20A2D27E88AC}" srcOrd="0" destOrd="0" presId="urn:microsoft.com/office/officeart/2005/8/layout/process4"/>
    <dgm:cxn modelId="{AF90C67D-72AD-0D40-B091-E406DCCFCAC1}" type="presOf" srcId="{9E48B915-DE1C-6244-97D8-3651ECF6B019}" destId="{BF31FBB2-03BB-3541-8F34-1F941BAF67DD}" srcOrd="0" destOrd="0" presId="urn:microsoft.com/office/officeart/2005/8/layout/process4"/>
    <dgm:cxn modelId="{1BF1678B-A711-AB4B-BE61-1CB4513693F3}" type="presOf" srcId="{04C845AF-24D5-2C40-ADF5-AB211140AC28}" destId="{5FCF7A8A-F3E8-EC45-8636-DAD0A36AEA79}" srcOrd="0" destOrd="0" presId="urn:microsoft.com/office/officeart/2005/8/layout/process4"/>
    <dgm:cxn modelId="{A68A4AA2-9831-AD42-A09D-65F8B57534D5}" type="presOf" srcId="{FF205655-3F63-8C40-8B64-07D603474F00}" destId="{519F27D9-5E4A-0547-92D6-F98667B4D29A}" srcOrd="0" destOrd="0" presId="urn:microsoft.com/office/officeart/2005/8/layout/process4"/>
    <dgm:cxn modelId="{C1A468B4-6868-5E4D-AB8F-C905CF1770EB}" srcId="{04C845AF-24D5-2C40-ADF5-AB211140AC28}" destId="{FDFE46D0-043D-2847-A6A0-57F53E88EC70}" srcOrd="4" destOrd="0" parTransId="{D692FC95-C2DF-2049-BE84-7EE334E21BA8}" sibTransId="{F8789A64-BF67-744E-A69D-48EFDCE29CE4}"/>
    <dgm:cxn modelId="{E29018D3-CCDE-8549-91D3-DED3D994549E}" srcId="{04C845AF-24D5-2C40-ADF5-AB211140AC28}" destId="{9E48B915-DE1C-6244-97D8-3651ECF6B019}" srcOrd="5" destOrd="0" parTransId="{74A1E26B-9BDE-FC43-9F3A-2FF2B575464F}" sibTransId="{3E614E30-CAFF-C540-BE9F-58C856EF02FD}"/>
    <dgm:cxn modelId="{E77F0ADB-B1FF-CE44-8796-F495B5A31B17}" srcId="{04C845AF-24D5-2C40-ADF5-AB211140AC28}" destId="{1AA15B31-5231-D44C-97B0-D064D161484A}" srcOrd="0" destOrd="0" parTransId="{B385C58B-1A40-A840-9B81-E77998F426B2}" sibTransId="{70DFDC83-BEF9-9F43-8F64-2CF0CC345DF1}"/>
    <dgm:cxn modelId="{A8C520E1-0D43-F341-B18A-AF5FF69D8742}" type="presOf" srcId="{FDFE46D0-043D-2847-A6A0-57F53E88EC70}" destId="{4B482A1A-13A8-1A4A-9D3A-9E47485410E9}" srcOrd="0" destOrd="0" presId="urn:microsoft.com/office/officeart/2005/8/layout/process4"/>
    <dgm:cxn modelId="{197B1E14-EAE0-F146-B9CB-8D05079700AC}" type="presParOf" srcId="{5FCF7A8A-F3E8-EC45-8636-DAD0A36AEA79}" destId="{4893A46F-16F4-5A49-8B55-8EC98702B732}" srcOrd="0" destOrd="0" presId="urn:microsoft.com/office/officeart/2005/8/layout/process4"/>
    <dgm:cxn modelId="{EE110D93-C273-1241-8CEF-C7C9C3CF31A9}" type="presParOf" srcId="{4893A46F-16F4-5A49-8B55-8EC98702B732}" destId="{BF31FBB2-03BB-3541-8F34-1F941BAF67DD}" srcOrd="0" destOrd="0" presId="urn:microsoft.com/office/officeart/2005/8/layout/process4"/>
    <dgm:cxn modelId="{B913309B-85AE-1143-A9B8-513D9730D901}" type="presParOf" srcId="{5FCF7A8A-F3E8-EC45-8636-DAD0A36AEA79}" destId="{605453EB-75D0-AB4D-8E8A-E7941BD9CB74}" srcOrd="1" destOrd="0" presId="urn:microsoft.com/office/officeart/2005/8/layout/process4"/>
    <dgm:cxn modelId="{5AC3D494-8780-CE4F-8A4F-987F15B817A6}" type="presParOf" srcId="{5FCF7A8A-F3E8-EC45-8636-DAD0A36AEA79}" destId="{B62F0A53-F8D2-BC4B-B0EC-48000136AC15}" srcOrd="2" destOrd="0" presId="urn:microsoft.com/office/officeart/2005/8/layout/process4"/>
    <dgm:cxn modelId="{B762A232-9EDB-CD43-BF8D-373AAA329E72}" type="presParOf" srcId="{B62F0A53-F8D2-BC4B-B0EC-48000136AC15}" destId="{4B482A1A-13A8-1A4A-9D3A-9E47485410E9}" srcOrd="0" destOrd="0" presId="urn:microsoft.com/office/officeart/2005/8/layout/process4"/>
    <dgm:cxn modelId="{A887BEF2-5E31-B245-A754-382000082F15}" type="presParOf" srcId="{5FCF7A8A-F3E8-EC45-8636-DAD0A36AEA79}" destId="{A60DABF5-5273-9C42-BD23-F2DC8275BD4C}" srcOrd="3" destOrd="0" presId="urn:microsoft.com/office/officeart/2005/8/layout/process4"/>
    <dgm:cxn modelId="{3BF68CED-1A90-FF4C-88DA-563B7E1AC0A6}" type="presParOf" srcId="{5FCF7A8A-F3E8-EC45-8636-DAD0A36AEA79}" destId="{BC8A53CD-18D4-F14E-9A43-B6A672ECAB6C}" srcOrd="4" destOrd="0" presId="urn:microsoft.com/office/officeart/2005/8/layout/process4"/>
    <dgm:cxn modelId="{6DBB94CF-28F7-5740-89BF-F71863E9C567}" type="presParOf" srcId="{BC8A53CD-18D4-F14E-9A43-B6A672ECAB6C}" destId="{519F27D9-5E4A-0547-92D6-F98667B4D29A}" srcOrd="0" destOrd="0" presId="urn:microsoft.com/office/officeart/2005/8/layout/process4"/>
    <dgm:cxn modelId="{DB2F3461-719D-2648-B3CE-5E09859F5523}" type="presParOf" srcId="{5FCF7A8A-F3E8-EC45-8636-DAD0A36AEA79}" destId="{8AC395EA-C0BA-1E4B-98BD-9963EC01D4AE}" srcOrd="5" destOrd="0" presId="urn:microsoft.com/office/officeart/2005/8/layout/process4"/>
    <dgm:cxn modelId="{F2B3A587-7EC4-0D4A-8A33-AE0CEC786351}" type="presParOf" srcId="{5FCF7A8A-F3E8-EC45-8636-DAD0A36AEA79}" destId="{1765BE97-0988-6A46-B898-6B7C215D088E}" srcOrd="6" destOrd="0" presId="urn:microsoft.com/office/officeart/2005/8/layout/process4"/>
    <dgm:cxn modelId="{118F86AF-3C12-484A-AF0A-1EB81C190CFF}" type="presParOf" srcId="{1765BE97-0988-6A46-B898-6B7C215D088E}" destId="{B86AB9AE-115F-D14B-B994-4E6EEE625A00}" srcOrd="0" destOrd="0" presId="urn:microsoft.com/office/officeart/2005/8/layout/process4"/>
    <dgm:cxn modelId="{7C0E8E62-B37B-0744-B92D-BB2D56957292}" type="presParOf" srcId="{5FCF7A8A-F3E8-EC45-8636-DAD0A36AEA79}" destId="{DAEAF3FA-81CC-A848-9799-F6214F49EF11}" srcOrd="7" destOrd="0" presId="urn:microsoft.com/office/officeart/2005/8/layout/process4"/>
    <dgm:cxn modelId="{1FE5F05C-38BD-AE4B-8144-A2A18C08CA8C}" type="presParOf" srcId="{5FCF7A8A-F3E8-EC45-8636-DAD0A36AEA79}" destId="{CB651F59-4201-374A-A0D3-BBE85491312F}" srcOrd="8" destOrd="0" presId="urn:microsoft.com/office/officeart/2005/8/layout/process4"/>
    <dgm:cxn modelId="{6D07B2D2-4E6C-5345-BF11-E350912B53CB}" type="presParOf" srcId="{CB651F59-4201-374A-A0D3-BBE85491312F}" destId="{E59BE458-94E6-A544-BA95-20A2D27E88AC}" srcOrd="0" destOrd="0" presId="urn:microsoft.com/office/officeart/2005/8/layout/process4"/>
    <dgm:cxn modelId="{77F72D3D-6E05-3C4B-8529-906DDA9D7641}" type="presParOf" srcId="{5FCF7A8A-F3E8-EC45-8636-DAD0A36AEA79}" destId="{9DF1F8F4-71C4-894E-929B-B04D8733C74B}" srcOrd="9" destOrd="0" presId="urn:microsoft.com/office/officeart/2005/8/layout/process4"/>
    <dgm:cxn modelId="{CE317DD3-5971-F34F-BB19-D53CCD460DA0}" type="presParOf" srcId="{5FCF7A8A-F3E8-EC45-8636-DAD0A36AEA79}" destId="{DBDEB890-C703-BC40-B648-7D91743272FA}" srcOrd="10" destOrd="0" presId="urn:microsoft.com/office/officeart/2005/8/layout/process4"/>
    <dgm:cxn modelId="{954CBC3A-AC1C-B543-9398-8AAB5EB68A2A}" type="presParOf" srcId="{DBDEB890-C703-BC40-B648-7D91743272FA}" destId="{077D1193-D443-134D-AC21-DDB530C85AE9}" srcOrd="0" destOrd="0" presId="urn:microsoft.com/office/officeart/2005/8/layout/process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1FBB2-03BB-3541-8F34-1F941BAF67DD}">
      <dsp:nvSpPr>
        <dsp:cNvPr id="0" name=""/>
        <dsp:cNvSpPr/>
      </dsp:nvSpPr>
      <dsp:spPr>
        <a:xfrm>
          <a:off x="0" y="4886737"/>
          <a:ext cx="6291714" cy="6413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Conclusions</a:t>
          </a:r>
        </a:p>
      </dsp:txBody>
      <dsp:txXfrm>
        <a:off x="0" y="4886737"/>
        <a:ext cx="6291714" cy="641381"/>
      </dsp:txXfrm>
    </dsp:sp>
    <dsp:sp modelId="{4B482A1A-13A8-1A4A-9D3A-9E47485410E9}">
      <dsp:nvSpPr>
        <dsp:cNvPr id="0" name=""/>
        <dsp:cNvSpPr/>
      </dsp:nvSpPr>
      <dsp:spPr>
        <a:xfrm rot="10800000">
          <a:off x="0" y="3909913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Clustering Algorithms</a:t>
          </a:r>
        </a:p>
      </dsp:txBody>
      <dsp:txXfrm rot="10800000">
        <a:off x="0" y="3909913"/>
        <a:ext cx="6291714" cy="640962"/>
      </dsp:txXfrm>
    </dsp:sp>
    <dsp:sp modelId="{519F27D9-5E4A-0547-92D6-F98667B4D29A}">
      <dsp:nvSpPr>
        <dsp:cNvPr id="0" name=""/>
        <dsp:cNvSpPr/>
      </dsp:nvSpPr>
      <dsp:spPr>
        <a:xfrm rot="10800000">
          <a:off x="0" y="2933088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Feature Engineering</a:t>
          </a:r>
        </a:p>
      </dsp:txBody>
      <dsp:txXfrm rot="10800000">
        <a:off x="0" y="2933088"/>
        <a:ext cx="6291714" cy="640962"/>
      </dsp:txXfrm>
    </dsp:sp>
    <dsp:sp modelId="{B86AB9AE-115F-D14B-B994-4E6EEE625A00}">
      <dsp:nvSpPr>
        <dsp:cNvPr id="0" name=""/>
        <dsp:cNvSpPr/>
      </dsp:nvSpPr>
      <dsp:spPr>
        <a:xfrm rot="10800000">
          <a:off x="0" y="1956264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Visualization</a:t>
          </a:r>
        </a:p>
      </dsp:txBody>
      <dsp:txXfrm rot="10800000">
        <a:off x="0" y="1956264"/>
        <a:ext cx="6291714" cy="640962"/>
      </dsp:txXfrm>
    </dsp:sp>
    <dsp:sp modelId="{E59BE458-94E6-A544-BA95-20A2D27E88AC}">
      <dsp:nvSpPr>
        <dsp:cNvPr id="0" name=""/>
        <dsp:cNvSpPr/>
      </dsp:nvSpPr>
      <dsp:spPr>
        <a:xfrm rot="10800000">
          <a:off x="0" y="979440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EDA</a:t>
          </a:r>
        </a:p>
      </dsp:txBody>
      <dsp:txXfrm rot="10800000">
        <a:off x="0" y="979440"/>
        <a:ext cx="6291714" cy="640962"/>
      </dsp:txXfrm>
    </dsp:sp>
    <dsp:sp modelId="{077D1193-D443-134D-AC21-DDB530C85AE9}">
      <dsp:nvSpPr>
        <dsp:cNvPr id="0" name=""/>
        <dsp:cNvSpPr/>
      </dsp:nvSpPr>
      <dsp:spPr>
        <a:xfrm rot="10800000">
          <a:off x="0" y="2616"/>
          <a:ext cx="6291714" cy="986444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Import</a:t>
          </a:r>
        </a:p>
      </dsp:txBody>
      <dsp:txXfrm rot="10800000">
        <a:off x="0" y="2616"/>
        <a:ext cx="6291714" cy="640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3T17:04:10.7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73459-9186-6B47-9EE8-8EDA1894BE41}" type="datetimeFigureOut">
              <a:rPr lang="en-IL" smtClean="0"/>
              <a:t>03/07/2025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09B08-BCAE-2947-A3C1-573C9419249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206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31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26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B6AC-E843-69B8-7750-5B9747F6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8B341D-9962-8ACC-EDC5-E337DD5FF3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C95E6A-DCB8-6AE0-75EC-5D9CB8B30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EC620-E1C2-1657-6046-4DC4C9A45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8500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C9BDB-3B9E-F7E6-0449-81B563B87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598BF-DD07-5A61-F6DF-87F2D461F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2DCEB0-F327-282F-7499-92FE44D23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AACB-689C-6A97-18DC-8488B7924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916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E9DEF-215D-F2EF-A502-53F9F01AD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C73893-501A-858A-74C3-C3EF565FE1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FF1EB3-F2F1-7E74-9AE2-89EA16889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0B503-F87A-B93A-8570-0D297617CF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6427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1998C-8C60-DF03-5322-ACA1A5427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60CDC-8A37-55CB-1E0D-32833D063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0566D-E7C6-DAD1-2E16-AEFBA7C42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3EBCA-A9EB-1AC7-8D09-66E68CD7BD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2393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B50E-8952-C1CE-4DC1-B378CE22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4A18C-04A8-E818-FE14-476CBB71D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C149C-99F4-D6DB-B674-AC8DB6ECE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F36BB-DED8-D8C1-FAA9-2CDB8A2EF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12937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662C2-C973-29A8-2D0F-DBB309F5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9266C-74B5-80C4-F929-D12DA44593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77DDF3-2D5E-9475-C588-8A9D20C21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FC131-754A-9250-A8FA-0AF3116ACC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69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3B0D-BCA7-24D2-754D-7A368D20F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D98A9-FF39-D70C-876D-D6A89B73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9940E3-B90B-C393-912C-9D37051B0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CD132-F534-81E9-CD66-A22A3871A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7962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2BA92-A3B3-906B-FEB8-F703B105E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0FA16-7A05-B9C3-2E93-9A2617503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96E88-FDBD-5EBA-49DB-E6CE356F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0A5A6-F782-102A-979C-B9FC164F8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6781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FFEEF-51D8-C712-955B-9117A58DB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1BE08B-E738-06EC-E3B1-D386BC8C8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52BEF-34EE-97DB-A885-D1100CDFE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D373D-65B8-13C1-2393-A0403C8DC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5735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F6D33-67F8-5B30-3B9A-8D3E4243F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D5B30-E61F-A41C-12E4-734C707C1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DE61E-E06E-48A9-5ED2-5DD4291D0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BE4D9-E492-CA5E-60CF-A53B14D94D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940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87941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DD32A-D1D0-C448-19E9-5572CB764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2AB270-111D-9C4F-2CF9-9D0E14970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CD415-4268-52F9-F010-73CCFEAD8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3D81E-7C1E-0AF8-079A-87433F2C8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2202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4188-1CB7-97D6-7206-0F458B95D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6BCAB-3620-24E8-0804-DAEF29868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10692-8033-FE25-EF21-6DC2FB916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F010A-B7E7-1BAE-553B-88CDBF395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7157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3809F-17E1-1C25-1FDC-877EA3624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3F801-5880-61F4-2A95-1C7D8EAD2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C258D-12F1-3AFC-8B67-416068B6D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52E85-8150-B966-7F15-732D2B946D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8119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20CB0-F78A-8718-F0DB-B99E23422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38D7A-4E7E-E09F-E4C8-427F44C59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29F88-128C-66F4-6AE4-D7C9B35B9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50940-1804-3335-DF69-DCD20A34C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3343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FF4C-8D90-27A6-94D8-194009AE8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03DD4-D0D4-572B-4915-A3014CF01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BB3FF-E1DB-447A-07B4-EDFB27A4C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D53CC-F567-62ED-E94D-9D1C0604E2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4577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1DFD3-674A-6A48-7AFE-52D7D575D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32553-EA42-5360-8395-B56326370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422B0-AAD3-CDE0-2E67-DEDD71F6B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444F9-C647-3DDD-D777-DEA9867416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1623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2D24C-6EFE-0DB4-81AD-85D833494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B2A11-AE8E-E4A0-2978-49C55D1977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96D7F-4F14-82BA-8AA3-0B48B7ED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A96AE-D166-DD70-4C51-B941F5946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27182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B02EA-71A7-7999-C821-190E9561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B5F84-F3E2-10A4-0FD5-62AB6504F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1E543-88B3-EC1F-EC8B-3FBFC8852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C7B3B-CE1B-CB69-7CAE-A2E62F36F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68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76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88432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BD79C-7506-673A-71E9-24601E3B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5D492-2551-D9B5-5392-8F37AFAF9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EB7B3-7DD6-349D-3530-45EBA4E9D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7FC6C-4690-CA31-0820-2D44B7850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59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76EB-9097-A523-B8E2-32EA2B2C6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BA7DCD-D913-E0CD-C946-835550F3A6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7E677-65DA-2C0D-D18C-B7DC3E6BE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52C7B-F91B-8D34-21FE-F964E8987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3002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566BF-D95C-21F7-8E5E-CAFDACD0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99159-4CE6-5104-9BFB-9BF5101AD5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344865-21FC-5194-FB8C-21F6BEC0D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F8B88-5FB9-5C72-358B-0B0D1713C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957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837F4-B563-5D47-EF43-E4416FAE1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431AF-D567-A146-C9CD-C2F99DE21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87360A-8FF6-B75F-2369-F28500554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A7EB2-F207-73D4-CED6-E7158BEAD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95166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92F9D-7B93-9B74-65DE-6834A1307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A61CBC-E708-62D8-4964-7CF01BC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E5D8A-8AE5-500B-2D65-DE67A1C7F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731E5-CFA9-80C6-AC5D-8C0B47414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49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464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B8AE9-D30C-63BE-B42D-4CFB4AF4E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0D4FC-2D20-B069-D2E9-01D7D0701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050946-6F7E-4970-CEC8-7F33960FD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DD91-AADA-C4B6-2EE0-FFD89D7BA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9B08-BCAE-2947-A3C1-573C9419249C}" type="slidenum">
              <a:rPr lang="en-IL" smtClean="0"/>
              <a:t>50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59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1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9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0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2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9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70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8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8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2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1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7/1/25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3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3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4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4306A-4494-9F4D-3359-5C4B1EC3D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230" y="1296018"/>
            <a:ext cx="5393540" cy="18042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IL" dirty="0"/>
              <a:t>Experience project in data science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0D99-CAE5-47B5-2278-26D3E22A9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230" y="3451990"/>
            <a:ext cx="5561938" cy="49127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Dataset:  Adult Income Census</a:t>
            </a:r>
            <a:endParaRPr lang="he-IL" sz="2400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CF211B-6C1A-0E13-1ECB-8C2E948D33F8}"/>
              </a:ext>
            </a:extLst>
          </p:cNvPr>
          <p:cNvCxnSpPr>
            <a:cxnSpLocks/>
          </p:cNvCxnSpPr>
          <p:nvPr/>
        </p:nvCxnSpPr>
        <p:spPr>
          <a:xfrm>
            <a:off x="4093029" y="3174886"/>
            <a:ext cx="4107966" cy="0"/>
          </a:xfrm>
          <a:prstGeom prst="line">
            <a:avLst/>
          </a:prstGeom>
          <a:ln w="63500" cap="rnd">
            <a:solidFill>
              <a:srgbClr val="FABD0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40BAA3-E1D5-0886-C355-E8A4603DF97C}"/>
              </a:ext>
            </a:extLst>
          </p:cNvPr>
          <p:cNvCxnSpPr>
            <a:cxnSpLocks/>
          </p:cNvCxnSpPr>
          <p:nvPr/>
        </p:nvCxnSpPr>
        <p:spPr>
          <a:xfrm>
            <a:off x="4920341" y="4296631"/>
            <a:ext cx="2351315" cy="0"/>
          </a:xfrm>
          <a:prstGeom prst="line">
            <a:avLst/>
          </a:prstGeom>
          <a:ln w="63500" cap="rnd">
            <a:solidFill>
              <a:srgbClr val="FABD0A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4B7C714-68F4-5116-03E9-1785E41AFE4C}"/>
              </a:ext>
            </a:extLst>
          </p:cNvPr>
          <p:cNvSpPr txBox="1"/>
          <p:nvPr/>
        </p:nvSpPr>
        <p:spPr>
          <a:xfrm>
            <a:off x="4441595" y="4638652"/>
            <a:ext cx="3308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Ohad Lavie -  </a:t>
            </a:r>
            <a:r>
              <a:rPr lang="en-IL" dirty="0">
                <a:effectLst/>
                <a:latin typeface="Aptos" panose="020B0004020202020204" pitchFamily="34" charset="0"/>
              </a:rPr>
              <a:t>209805787 </a:t>
            </a:r>
          </a:p>
          <a:p>
            <a:pPr algn="ctr"/>
            <a:endParaRPr lang="en-US" dirty="0"/>
          </a:p>
          <a:p>
            <a:pPr marL="0" algn="ctr" defTabSz="457200" eaLnBrk="1" latinLnBrk="0" hangingPunct="1"/>
            <a:r>
              <a:rPr lang="en-US" dirty="0"/>
              <a:t>Ronen Hristoforov - 318639028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518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90B8-E172-747A-C61D-E378C805A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7AB88F-4511-35A9-59D3-E6A3E93E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0F7392-8051-6808-4FA4-89B66C68C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FBFA54D-3905-7CEA-10D0-E62F18525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D090A0-F3E0-E7B2-CE62-D7B2BE6D8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486992C-E689-5ECE-D5F1-4C0E1B707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BA8CE0-9033-B7E0-A6CA-7B1B2B199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774" y="2986521"/>
            <a:ext cx="8654278" cy="1561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Categorical Values</a:t>
            </a:r>
          </a:p>
        </p:txBody>
      </p:sp>
    </p:spTree>
    <p:extLst>
      <p:ext uri="{BB962C8B-B14F-4D97-AF65-F5344CB8AC3E}">
        <p14:creationId xmlns:p14="http://schemas.microsoft.com/office/powerpoint/2010/main" val="104472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5BD01-F5BE-958A-16E5-FBEB630F3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07F84ED-1608-E575-8CA9-35C631A0D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F2576F9-C6C8-9537-BCE1-490E3AC8B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7A1AFBD-CACF-6CA1-3DC5-D760CE1C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BE7C6-6DA1-BDCB-9DDF-721ADF356716}"/>
              </a:ext>
            </a:extLst>
          </p:cNvPr>
          <p:cNvSpPr txBox="1"/>
          <p:nvPr/>
        </p:nvSpPr>
        <p:spPr>
          <a:xfrm>
            <a:off x="1928917" y="660739"/>
            <a:ext cx="656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went to further check the Data for weird values, Most of which were ‘?’.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didn’t found anomalies like negative age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B4E5A-5452-2F2C-6467-32134818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26" y="1861068"/>
            <a:ext cx="7492272" cy="3687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D9237EE-87BB-9A65-C80B-22DBBEC738D8}"/>
              </a:ext>
            </a:extLst>
          </p:cNvPr>
          <p:cNvSpPr/>
          <p:nvPr/>
        </p:nvSpPr>
        <p:spPr>
          <a:xfrm>
            <a:off x="4309375" y="3768820"/>
            <a:ext cx="252000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ECCC9AE-8242-3D93-B87F-4DAD02352742}"/>
              </a:ext>
            </a:extLst>
          </p:cNvPr>
          <p:cNvCxnSpPr>
            <a:cxnSpLocks/>
          </p:cNvCxnSpPr>
          <p:nvPr/>
        </p:nvCxnSpPr>
        <p:spPr>
          <a:xfrm flipV="1">
            <a:off x="2637440" y="3896082"/>
            <a:ext cx="1671935" cy="953112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399B6-3AEE-8C47-3408-3EC8E45988B4}"/>
              </a:ext>
            </a:extLst>
          </p:cNvPr>
          <p:cNvSpPr txBox="1"/>
          <p:nvPr/>
        </p:nvSpPr>
        <p:spPr>
          <a:xfrm>
            <a:off x="194464" y="4695305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</p:spTree>
    <p:extLst>
      <p:ext uri="{BB962C8B-B14F-4D97-AF65-F5344CB8AC3E}">
        <p14:creationId xmlns:p14="http://schemas.microsoft.com/office/powerpoint/2010/main" val="72307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3E53F-4F2F-3A46-DCEB-1D1FEB64F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4E695FA-186A-D0AA-4910-C86E49D3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62D1FA8-DCE6-7E3A-664F-F29A0C283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6DA7E7A-4D22-1BF7-F8E4-CCB208CA6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765D9-47AC-4E5F-CA1F-FC9C3C743F24}"/>
              </a:ext>
            </a:extLst>
          </p:cNvPr>
          <p:cNvSpPr txBox="1"/>
          <p:nvPr/>
        </p:nvSpPr>
        <p:spPr>
          <a:xfrm>
            <a:off x="1928917" y="660739"/>
            <a:ext cx="656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went to further check the Data for weird values, Most of which were ‘?’.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didn’t found anomalies like negative age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7FD0C7-E581-ABAC-2321-46AABDF1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29927" y="1861068"/>
            <a:ext cx="7492270" cy="3687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2DC93EA-B62A-FDE0-443C-FEFA900F8F65}"/>
              </a:ext>
            </a:extLst>
          </p:cNvPr>
          <p:cNvSpPr/>
          <p:nvPr/>
        </p:nvSpPr>
        <p:spPr>
          <a:xfrm>
            <a:off x="3986749" y="3497830"/>
            <a:ext cx="523826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0A051DC-66A7-2F0D-4511-73C23B852CBF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2637440" y="3625092"/>
            <a:ext cx="1349309" cy="1224102"/>
          </a:xfrm>
          <a:prstGeom prst="bentConnector3">
            <a:avLst>
              <a:gd name="adj1" fmla="val 6054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AAEFC-D173-CDDC-C975-4FDAB807FCD2}"/>
              </a:ext>
            </a:extLst>
          </p:cNvPr>
          <p:cNvSpPr txBox="1"/>
          <p:nvPr/>
        </p:nvSpPr>
        <p:spPr>
          <a:xfrm>
            <a:off x="194464" y="4695305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</p:spTree>
    <p:extLst>
      <p:ext uri="{BB962C8B-B14F-4D97-AF65-F5344CB8AC3E}">
        <p14:creationId xmlns:p14="http://schemas.microsoft.com/office/powerpoint/2010/main" val="57207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B9D86B-91B6-0792-3BBE-6489646B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3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9BE236-D4F9-0CE8-122C-BDC8A223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32181" y="1719565"/>
            <a:ext cx="5689193" cy="280192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18A770-836D-23C1-EC2C-D23A0052CDF6}"/>
              </a:ext>
            </a:extLst>
          </p:cNvPr>
          <p:cNvSpPr txBox="1"/>
          <p:nvPr/>
        </p:nvSpPr>
        <p:spPr>
          <a:xfrm>
            <a:off x="6297040" y="2029915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u="sng" dirty="0"/>
              <a:t>Observations :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Top Three Occupations Are Almost Tied 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Prof-specialty (~6,200), Craft-repair (~6,100), and Exec-managerial (~6,000) are the most frequent categories, each appearing in roughly 6 K of the ~48 K rows. Together, those three alone make up about 37 % of all records.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 In other words, more than third of the dataset works in professional specialties, crafts/repairs, or executive/managerial roles.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5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Mid‐Tier Occupations: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 Adm-clerical (~5,500) and Sales (~5,300) also appear very often (each roughly 5.5–5.3 K).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• Other-service (~4,800) rounds out the “top six” occupations, meaning nearly half of everyone falls into these six job categories.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b="1" dirty="0"/>
              <a:t>Long Tail of Less Common Jobs: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• After “Other-service,” counts drop sharply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37666-BC38-7BD4-9865-DA254291DDC6}"/>
              </a:ext>
            </a:extLst>
          </p:cNvPr>
          <p:cNvSpPr txBox="1"/>
          <p:nvPr/>
        </p:nvSpPr>
        <p:spPr>
          <a:xfrm>
            <a:off x="5325153" y="361242"/>
            <a:ext cx="16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Occupation</a:t>
            </a:r>
          </a:p>
        </p:txBody>
      </p:sp>
    </p:spTree>
    <p:extLst>
      <p:ext uri="{BB962C8B-B14F-4D97-AF65-F5344CB8AC3E}">
        <p14:creationId xmlns:p14="http://schemas.microsoft.com/office/powerpoint/2010/main" val="8237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5130D-5B64-DCB6-431C-AE99CC99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B892D9-1449-5F08-E6BB-5760BAA86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F36048F-AEA1-6EFA-0890-C81F115C6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966922-0B4F-E29F-44E7-BF744F944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1CC3A-1493-428C-19C4-EDEB3E9A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1657" y="1861068"/>
            <a:ext cx="7468809" cy="36870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D59877-36EF-B910-B33F-79FAC552B448}"/>
              </a:ext>
            </a:extLst>
          </p:cNvPr>
          <p:cNvSpPr/>
          <p:nvPr/>
        </p:nvSpPr>
        <p:spPr>
          <a:xfrm>
            <a:off x="4079717" y="3363069"/>
            <a:ext cx="252000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D343000B-4269-3B2D-E69A-9D13737E2468}"/>
              </a:ext>
            </a:extLst>
          </p:cNvPr>
          <p:cNvCxnSpPr>
            <a:cxnSpLocks/>
            <a:stCxn id="10" idx="0"/>
            <a:endCxn id="3" idx="2"/>
          </p:cNvCxnSpPr>
          <p:nvPr/>
        </p:nvCxnSpPr>
        <p:spPr>
          <a:xfrm rot="16200000" flipH="1">
            <a:off x="2724214" y="2134828"/>
            <a:ext cx="391412" cy="2319594"/>
          </a:xfrm>
          <a:prstGeom prst="bentConnector4">
            <a:avLst>
              <a:gd name="adj1" fmla="val -58404"/>
              <a:gd name="adj2" fmla="val 763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9E233F-F791-F5C7-7D16-DB86CD2B0C2B}"/>
              </a:ext>
            </a:extLst>
          </p:cNvPr>
          <p:cNvSpPr txBox="1"/>
          <p:nvPr/>
        </p:nvSpPr>
        <p:spPr>
          <a:xfrm>
            <a:off x="538635" y="3098919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54422-1D26-5D0A-1E18-365A00A856E7}"/>
              </a:ext>
            </a:extLst>
          </p:cNvPr>
          <p:cNvSpPr txBox="1"/>
          <p:nvPr/>
        </p:nvSpPr>
        <p:spPr>
          <a:xfrm>
            <a:off x="5413960" y="361242"/>
            <a:ext cx="14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Workclass</a:t>
            </a:r>
          </a:p>
        </p:txBody>
      </p:sp>
    </p:spTree>
    <p:extLst>
      <p:ext uri="{BB962C8B-B14F-4D97-AF65-F5344CB8AC3E}">
        <p14:creationId xmlns:p14="http://schemas.microsoft.com/office/powerpoint/2010/main" val="3605519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5B3F7-0EEC-1A01-4ACE-195FAF440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B44989B-1718-7C24-97EA-90CC42060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FA6EB5F-71B6-F829-2244-A24C00AC7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F0B6424-3E3C-A5D1-0456-388C118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8FD8C-E6A2-DECD-65A1-64C0FEDCB4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83897" y="903928"/>
            <a:ext cx="7468809" cy="367550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0E530A-D136-3DAA-81FF-F12D07A145DE}"/>
              </a:ext>
            </a:extLst>
          </p:cNvPr>
          <p:cNvSpPr/>
          <p:nvPr/>
        </p:nvSpPr>
        <p:spPr>
          <a:xfrm>
            <a:off x="4053788" y="2211563"/>
            <a:ext cx="487731" cy="254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F4A01C03-23F9-D26F-8980-1D50A4EECD54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rot="5400000" flipH="1" flipV="1">
            <a:off x="2735883" y="1275446"/>
            <a:ext cx="254525" cy="238128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E6F81B0-2AA9-A34E-8692-05C0786AAF6C}"/>
              </a:ext>
            </a:extLst>
          </p:cNvPr>
          <p:cNvSpPr txBox="1"/>
          <p:nvPr/>
        </p:nvSpPr>
        <p:spPr>
          <a:xfrm>
            <a:off x="451015" y="2593350"/>
            <a:ext cx="244297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L" sz="1400" dirty="0"/>
              <a:t>Imputing ‘?’ values as ‘missing’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19394-5BC7-5C46-7C5C-8864C84C4813}"/>
              </a:ext>
            </a:extLst>
          </p:cNvPr>
          <p:cNvSpPr txBox="1"/>
          <p:nvPr/>
        </p:nvSpPr>
        <p:spPr>
          <a:xfrm>
            <a:off x="2914311" y="4660452"/>
            <a:ext cx="8483600" cy="218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Observations:</a:t>
            </a:r>
          </a:p>
          <a:p>
            <a:endParaRPr lang="en-IL" dirty="0"/>
          </a:p>
          <a:p>
            <a:pPr marL="285750" indent="-285750">
              <a:lnSpc>
                <a:spcPts val="1350"/>
              </a:lnSpc>
              <a:buFontTx/>
              <a:buChar char="-"/>
            </a:pPr>
            <a:r>
              <a:rPr lang="en-US" dirty="0"/>
              <a:t>Dominance of the Private Sector : Roughly 70% of records list “Private” employment.</a:t>
            </a:r>
          </a:p>
          <a:p>
            <a:pPr marL="285750" indent="-285750">
              <a:lnSpc>
                <a:spcPts val="135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ts val="1350"/>
              </a:lnSpc>
              <a:buFontTx/>
              <a:buChar char="-"/>
            </a:pPr>
            <a:r>
              <a:rPr lang="en-US" dirty="0"/>
              <a:t>“Government” comes second at about 12–14% of the data.</a:t>
            </a:r>
          </a:p>
          <a:p>
            <a:pPr marL="285750" indent="-285750">
              <a:lnSpc>
                <a:spcPts val="1350"/>
              </a:lnSpc>
              <a:buFontTx/>
              <a:buChar char="-"/>
            </a:pPr>
            <a:endParaRPr lang="en-US" dirty="0"/>
          </a:p>
          <a:p>
            <a:pPr marL="285750" indent="-285750">
              <a:lnSpc>
                <a:spcPts val="1350"/>
              </a:lnSpc>
              <a:buFontTx/>
              <a:buChar char="-"/>
            </a:pPr>
            <a:r>
              <a:rPr lang="en-US" dirty="0"/>
              <a:t>~2,800 “missing” entries (~6% of the Data).</a:t>
            </a:r>
          </a:p>
          <a:p>
            <a:pPr marL="285750" indent="-285750">
              <a:lnSpc>
                <a:spcPts val="1350"/>
              </a:lnSpc>
              <a:buFontTx/>
              <a:buChar char="-"/>
            </a:pPr>
            <a:endParaRPr lang="en-US" dirty="0"/>
          </a:p>
          <a:p>
            <a:pPr>
              <a:lnSpc>
                <a:spcPts val="1350"/>
              </a:lnSpc>
            </a:pPr>
            <a:r>
              <a:rPr lang="en-US" dirty="0"/>
              <a:t>- “Without-pay” and “Never-worked” are extremely scarce (&lt;1%).</a:t>
            </a:r>
          </a:p>
          <a:p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EADD1-CB06-0341-196C-6DD1464B7C03}"/>
              </a:ext>
            </a:extLst>
          </p:cNvPr>
          <p:cNvSpPr txBox="1"/>
          <p:nvPr/>
        </p:nvSpPr>
        <p:spPr>
          <a:xfrm>
            <a:off x="5413960" y="361242"/>
            <a:ext cx="143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Workclass</a:t>
            </a:r>
          </a:p>
        </p:txBody>
      </p:sp>
    </p:spTree>
    <p:extLst>
      <p:ext uri="{BB962C8B-B14F-4D97-AF65-F5344CB8AC3E}">
        <p14:creationId xmlns:p14="http://schemas.microsoft.com/office/powerpoint/2010/main" val="319019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92901-4039-D1FB-A9B7-70C19EA26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2" name="Picture 6" descr="Mexico | History, Map, Flag, Population, &amp; Facts | Britannica">
            <a:extLst>
              <a:ext uri="{FF2B5EF4-FFF2-40B4-BE49-F238E27FC236}">
                <a16:creationId xmlns:a16="http://schemas.microsoft.com/office/drawing/2014/main" id="{6776D5BC-A290-A04F-1AA9-0637A6E5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27" y="2958743"/>
            <a:ext cx="822297" cy="47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246D90-5F8E-B700-CCC2-8A726071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77" y="833010"/>
            <a:ext cx="7047998" cy="4175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ADA28D-BF7E-92DE-15A7-98233C71ACBE}"/>
              </a:ext>
            </a:extLst>
          </p:cNvPr>
          <p:cNvSpPr txBox="1"/>
          <p:nvPr/>
        </p:nvSpPr>
        <p:spPr>
          <a:xfrm>
            <a:off x="762000" y="4666337"/>
            <a:ext cx="7264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 </a:t>
            </a:r>
            <a:r>
              <a:rPr lang="en-IL" b="1" dirty="0"/>
              <a:t>Observation</a:t>
            </a:r>
            <a:r>
              <a:rPr lang="en-IL" dirty="0"/>
              <a:t> :</a:t>
            </a:r>
          </a:p>
          <a:p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~91% of the data consists of people from the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 ~2% of the data consists of people from Mexico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 The rest of the countries have less than 0.6% each of the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966AC-4E55-639E-47DB-F230216370E7}"/>
              </a:ext>
            </a:extLst>
          </p:cNvPr>
          <p:cNvSpPr txBox="1"/>
          <p:nvPr/>
        </p:nvSpPr>
        <p:spPr>
          <a:xfrm>
            <a:off x="5394960" y="365760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Native Country</a:t>
            </a:r>
          </a:p>
        </p:txBody>
      </p:sp>
      <p:pic>
        <p:nvPicPr>
          <p:cNvPr id="4104" name="Picture 8" descr="United States - Wikipedia">
            <a:extLst>
              <a:ext uri="{FF2B5EF4-FFF2-40B4-BE49-F238E27FC236}">
                <a16:creationId xmlns:a16="http://schemas.microsoft.com/office/drawing/2014/main" id="{8A1AFD1E-BF90-FA5D-67D8-6FA3EA43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6" y="1172904"/>
            <a:ext cx="2604101" cy="137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823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57C6-69D1-832F-7147-DBCA65D5E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2026F6-4F05-2DD0-A654-BDF9DA7EA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ADE755E-A2A3-FC51-78FC-8FEBCCA5A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5AF293-C88E-FF2B-0017-EB4D96361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71309-1ED2-8042-D0A1-BFDA5E6F21F9}"/>
              </a:ext>
            </a:extLst>
          </p:cNvPr>
          <p:cNvSpPr txBox="1"/>
          <p:nvPr/>
        </p:nvSpPr>
        <p:spPr>
          <a:xfrm>
            <a:off x="5420049" y="361242"/>
            <a:ext cx="142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Education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36F6C-567C-E5A9-8356-7606ADC6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30" y="822907"/>
            <a:ext cx="7772400" cy="46527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475479-7333-FCF7-B0EC-D7EA0B6C9596}"/>
              </a:ext>
            </a:extLst>
          </p:cNvPr>
          <p:cNvSpPr/>
          <p:nvPr/>
        </p:nvSpPr>
        <p:spPr>
          <a:xfrm>
            <a:off x="8824511" y="1006830"/>
            <a:ext cx="981419" cy="1013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7388DCE-DB0B-15E0-A8F0-5B43061E91A0}"/>
              </a:ext>
            </a:extLst>
          </p:cNvPr>
          <p:cNvCxnSpPr>
            <a:stCxn id="2" idx="3"/>
          </p:cNvCxnSpPr>
          <p:nvPr/>
        </p:nvCxnSpPr>
        <p:spPr>
          <a:xfrm>
            <a:off x="9805930" y="1513606"/>
            <a:ext cx="1034667" cy="143219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CBCC17-4D20-073B-DBB6-9FD203CDB6E4}"/>
              </a:ext>
            </a:extLst>
          </p:cNvPr>
          <p:cNvSpPr txBox="1"/>
          <p:nvPr/>
        </p:nvSpPr>
        <p:spPr>
          <a:xfrm>
            <a:off x="9949027" y="3034572"/>
            <a:ext cx="1630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200" dirty="0"/>
              <a:t> 2 identical categories that we will combine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BAD88-DE71-6FC1-7E99-603D0CD1024F}"/>
              </a:ext>
            </a:extLst>
          </p:cNvPr>
          <p:cNvSpPr txBox="1"/>
          <p:nvPr/>
        </p:nvSpPr>
        <p:spPr>
          <a:xfrm>
            <a:off x="2842352" y="5711927"/>
            <a:ext cx="784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We had 2 columns with the same values, just different names.</a:t>
            </a:r>
          </a:p>
          <a:p>
            <a:r>
              <a:rPr lang="en-IL" dirty="0"/>
              <a:t>We got rid of one of them </a:t>
            </a:r>
            <a:r>
              <a:rPr lang="en-IL" dirty="0">
                <a:sym typeface="Wingdings" pitchFamily="2" charset="2"/>
              </a:rPr>
              <a:t> ‘Education-num’.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33728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D317D-2FF8-AF04-143A-3120D24A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CC05D7-DC97-210E-4A8D-F645A6C51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4CA7CDC-C6E2-0AF0-6AE5-26636B4A9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55F3103-05A5-BF5B-BF78-EABD7F9C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1CFA0C-869C-E67E-16AB-C4B97A5D88D1}"/>
              </a:ext>
            </a:extLst>
          </p:cNvPr>
          <p:cNvSpPr txBox="1"/>
          <p:nvPr/>
        </p:nvSpPr>
        <p:spPr>
          <a:xfrm>
            <a:off x="5420049" y="361242"/>
            <a:ext cx="142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Education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68C46-2E66-0E01-C80B-7FC7408A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8" y="1621468"/>
            <a:ext cx="6481878" cy="3304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E21890-A70F-7898-880A-D2352DF13290}"/>
              </a:ext>
            </a:extLst>
          </p:cNvPr>
          <p:cNvSpPr txBox="1"/>
          <p:nvPr/>
        </p:nvSpPr>
        <p:spPr>
          <a:xfrm>
            <a:off x="7102068" y="1984442"/>
            <a:ext cx="46511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Observations :</a:t>
            </a:r>
          </a:p>
          <a:p>
            <a:r>
              <a:rPr lang="en-IL" sz="1200" dirty="0"/>
              <a:t>- Heavily skewed toward mid-levels</a:t>
            </a:r>
          </a:p>
          <a:p>
            <a:endParaRPr lang="en-IL" sz="1200" dirty="0"/>
          </a:p>
          <a:p>
            <a:r>
              <a:rPr lang="en-IL" sz="1200" dirty="0"/>
              <a:t>	•	HS-grad (~15 800, ~32 %) is the single largest bin, 			followed by Some-college 						(~11 000, ~22 %) and Bachelors (~8 000, ~16 %).</a:t>
            </a:r>
          </a:p>
          <a:p>
            <a:endParaRPr lang="en-IL" sz="1200" dirty="0"/>
          </a:p>
          <a:p>
            <a:r>
              <a:rPr lang="en-IL" sz="1200" dirty="0"/>
              <a:t>	•	Together, those top three account for ~70 % of your 		sample.</a:t>
            </a:r>
          </a:p>
          <a:p>
            <a:r>
              <a:rPr lang="en-IL" sz="1200" dirty="0"/>
              <a:t>- Clear ordering</a:t>
            </a:r>
          </a:p>
          <a:p>
            <a:endParaRPr lang="en-IL" sz="1200" dirty="0"/>
          </a:p>
          <a:p>
            <a:r>
              <a:rPr lang="en-IL" sz="1200" dirty="0"/>
              <a:t>	•	Unlike nominal categorizations, these bins have a strict 		hierarchy—no need to treat 	them as unordered factors.</a:t>
            </a:r>
          </a:p>
          <a:p>
            <a:endParaRPr lang="en-IL" sz="1200" dirty="0"/>
          </a:p>
          <a:p>
            <a:r>
              <a:rPr lang="en-IL" sz="1200" dirty="0"/>
              <a:t>Implications :</a:t>
            </a:r>
          </a:p>
          <a:p>
            <a:r>
              <a:rPr lang="en-IL" sz="1200" dirty="0"/>
              <a:t>- Using ordinal encoding on 'education' column.</a:t>
            </a:r>
          </a:p>
        </p:txBody>
      </p:sp>
    </p:spTree>
    <p:extLst>
      <p:ext uri="{BB962C8B-B14F-4D97-AF65-F5344CB8AC3E}">
        <p14:creationId xmlns:p14="http://schemas.microsoft.com/office/powerpoint/2010/main" val="179392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66CFC-B2CF-79B8-B95F-64D4AA054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16D4EF-EC58-2EB0-1265-684755F1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2CD0C09-C34B-F796-0B28-D64F432E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3A97304-0A41-3192-5C91-29707594C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7E781-3F8A-3953-D437-95CEA771D98A}"/>
              </a:ext>
            </a:extLst>
          </p:cNvPr>
          <p:cNvSpPr txBox="1"/>
          <p:nvPr/>
        </p:nvSpPr>
        <p:spPr>
          <a:xfrm>
            <a:off x="5167162" y="361242"/>
            <a:ext cx="19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Marital-status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D09ED-147F-C9E7-0854-FB01FDB8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398" y="1729150"/>
            <a:ext cx="6481878" cy="3089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26757-E5D6-3BB1-4CCB-F072C547AA32}"/>
              </a:ext>
            </a:extLst>
          </p:cNvPr>
          <p:cNvSpPr txBox="1"/>
          <p:nvPr/>
        </p:nvSpPr>
        <p:spPr>
          <a:xfrm>
            <a:off x="7102068" y="1984442"/>
            <a:ext cx="46511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Observations :</a:t>
            </a:r>
          </a:p>
          <a:p>
            <a:r>
              <a:rPr lang="en-US" sz="1200" dirty="0"/>
              <a:t>- Dominant categories : Married-civ-spouse (~45%) and Never-married (~32.5%) together account for roughly 78% of all records.</a:t>
            </a:r>
          </a:p>
          <a:p>
            <a:r>
              <a:rPr lang="en-US" sz="1200" dirty="0"/>
              <a:t>- Mid-tier level : Divorced is the only other category in double digits at 13.6%.</a:t>
            </a:r>
          </a:p>
          <a:p>
            <a:r>
              <a:rPr lang="en-US" sz="1200" dirty="0"/>
              <a:t>- Small minorities : Separated and Widowed each appear in about 3.7% of rows.</a:t>
            </a:r>
          </a:p>
          <a:p>
            <a:r>
              <a:rPr lang="en-US" sz="1200" dirty="0"/>
              <a:t>- Very rare levels : Married-spouse-absent (~1.2%) and Married-AF-spouse (~0.1%) combined make up barely 1–2%.</a:t>
            </a:r>
          </a:p>
          <a:p>
            <a:endParaRPr lang="en-US" sz="1200" dirty="0"/>
          </a:p>
          <a:p>
            <a:r>
              <a:rPr lang="en-US" sz="1200" dirty="0"/>
              <a:t>Implications :</a:t>
            </a:r>
          </a:p>
          <a:p>
            <a:r>
              <a:rPr lang="en-US" sz="1200" dirty="0"/>
              <a:t>- Dimensionality reduction : We can group together the very rare categories : Married-spouse-</a:t>
            </a:r>
            <a:r>
              <a:rPr lang="en-US" sz="1200" dirty="0" err="1"/>
              <a:t>absent,and</a:t>
            </a:r>
            <a:r>
              <a:rPr lang="en-US" sz="1200" dirty="0"/>
              <a:t> Married-AF-spouse.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40656A-8437-F30A-41F2-DA8DCD0F003A}"/>
              </a:ext>
            </a:extLst>
          </p:cNvPr>
          <p:cNvSpPr/>
          <p:nvPr/>
        </p:nvSpPr>
        <p:spPr>
          <a:xfrm>
            <a:off x="286439" y="3734718"/>
            <a:ext cx="1485211" cy="7086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5E4991AA-3665-AD8B-FEDB-6B41AFAAEED8}"/>
              </a:ext>
            </a:extLst>
          </p:cNvPr>
          <p:cNvCxnSpPr>
            <a:cxnSpLocks/>
            <a:stCxn id="10" idx="2"/>
            <a:endCxn id="2" idx="2"/>
          </p:cNvCxnSpPr>
          <p:nvPr/>
        </p:nvCxnSpPr>
        <p:spPr>
          <a:xfrm rot="5400000" flipH="1">
            <a:off x="5026666" y="445793"/>
            <a:ext cx="403351" cy="8398593"/>
          </a:xfrm>
          <a:prstGeom prst="bentConnector3">
            <a:avLst>
              <a:gd name="adj1" fmla="val -56675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46A93-A3F3-D252-4418-68BDA680C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BC48D-329D-4419-CFCE-9B5794FEA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About the Data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CB167A-A26F-CBA4-FECD-B55231C50B3F}"/>
              </a:ext>
            </a:extLst>
          </p:cNvPr>
          <p:cNvGrpSpPr/>
          <p:nvPr/>
        </p:nvGrpSpPr>
        <p:grpSpPr>
          <a:xfrm>
            <a:off x="6096000" y="1376853"/>
            <a:ext cx="2775546" cy="720000"/>
            <a:chOff x="153146" y="2299874"/>
            <a:chExt cx="2775546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202D63-FC22-491B-3282-4EEEB1A6F9F3}"/>
                </a:ext>
              </a:extLst>
            </p:cNvPr>
            <p:cNvSpPr/>
            <p:nvPr/>
          </p:nvSpPr>
          <p:spPr>
            <a:xfrm>
              <a:off x="153146" y="2299874"/>
              <a:ext cx="2775546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653D83-BC09-69B3-D7B9-17419EF624A6}"/>
                </a:ext>
              </a:extLst>
            </p:cNvPr>
            <p:cNvSpPr txBox="1"/>
            <p:nvPr/>
          </p:nvSpPr>
          <p:spPr>
            <a:xfrm>
              <a:off x="153146" y="2299874"/>
              <a:ext cx="2775546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L" sz="1200" kern="1200" dirty="0"/>
                <a:t>The data was extracted from a 1994 database on adult income, showing data on individuals, including if their annual salary was less or more than 50k.</a:t>
              </a:r>
              <a:endParaRPr lang="en-US" sz="12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044DE1-4B49-C4B9-B9F0-B0E2D83D8220}"/>
              </a:ext>
            </a:extLst>
          </p:cNvPr>
          <p:cNvGrpSpPr/>
          <p:nvPr/>
        </p:nvGrpSpPr>
        <p:grpSpPr>
          <a:xfrm>
            <a:off x="6162629" y="3024153"/>
            <a:ext cx="2775546" cy="720000"/>
            <a:chOff x="3414414" y="2299874"/>
            <a:chExt cx="2775546" cy="720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D8F6A9-CD3E-F3D6-9927-F55FF7C539B3}"/>
                </a:ext>
              </a:extLst>
            </p:cNvPr>
            <p:cNvSpPr/>
            <p:nvPr/>
          </p:nvSpPr>
          <p:spPr>
            <a:xfrm>
              <a:off x="3414414" y="2299874"/>
              <a:ext cx="2775546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CEA76D-2C91-5C0B-773D-882B2CE598BE}"/>
                </a:ext>
              </a:extLst>
            </p:cNvPr>
            <p:cNvSpPr txBox="1"/>
            <p:nvPr/>
          </p:nvSpPr>
          <p:spPr>
            <a:xfrm>
              <a:off x="3414414" y="2299874"/>
              <a:ext cx="2775546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L" sz="1200" kern="1200" dirty="0"/>
                <a:t>The informat</a:t>
              </a:r>
              <a:r>
                <a:rPr lang="en-US" sz="1200" kern="1200" dirty="0"/>
                <a:t>io</a:t>
              </a:r>
              <a:r>
                <a:rPr lang="en-IL" sz="1200" kern="1200" dirty="0"/>
                <a:t>n on the individuals included: age, workclass, education, marital status, hours per week and more.</a:t>
              </a:r>
              <a:endParaRPr lang="en-US" sz="12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EF8E68-1C8C-1828-F986-0A4148A0C08F}"/>
              </a:ext>
            </a:extLst>
          </p:cNvPr>
          <p:cNvGrpSpPr/>
          <p:nvPr/>
        </p:nvGrpSpPr>
        <p:grpSpPr>
          <a:xfrm>
            <a:off x="6096000" y="4497195"/>
            <a:ext cx="2840652" cy="720000"/>
            <a:chOff x="6675681" y="2299874"/>
            <a:chExt cx="2840652" cy="720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C534B6-3B8B-97A9-EA27-6475A9E1C481}"/>
                </a:ext>
              </a:extLst>
            </p:cNvPr>
            <p:cNvSpPr/>
            <p:nvPr/>
          </p:nvSpPr>
          <p:spPr>
            <a:xfrm>
              <a:off x="6675681" y="2299874"/>
              <a:ext cx="2775546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6F8E2E-2711-9CDD-C336-3CCE09AE912E}"/>
                </a:ext>
              </a:extLst>
            </p:cNvPr>
            <p:cNvSpPr txBox="1"/>
            <p:nvPr/>
          </p:nvSpPr>
          <p:spPr>
            <a:xfrm>
              <a:off x="6740787" y="2299874"/>
              <a:ext cx="2775546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L" sz="1200" kern="1200" dirty="0"/>
                <a:t>We will dive into specific data in the EDA process.</a:t>
              </a:r>
              <a:endParaRPr lang="en-US" sz="1200" kern="1200" dirty="0"/>
            </a:p>
          </p:txBody>
        </p:sp>
      </p:grpSp>
      <p:sp>
        <p:nvSpPr>
          <p:cNvPr id="18" name="Rectangle 17" descr="Database">
            <a:extLst>
              <a:ext uri="{FF2B5EF4-FFF2-40B4-BE49-F238E27FC236}">
                <a16:creationId xmlns:a16="http://schemas.microsoft.com/office/drawing/2014/main" id="{9F092164-6D04-3035-BBA6-4CC4217F1BF7}"/>
              </a:ext>
            </a:extLst>
          </p:cNvPr>
          <p:cNvSpPr/>
          <p:nvPr/>
        </p:nvSpPr>
        <p:spPr>
          <a:xfrm>
            <a:off x="9551278" y="1086097"/>
            <a:ext cx="1248996" cy="12489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19" name="Rectangle 18" descr="Wedding Rings">
            <a:extLst>
              <a:ext uri="{FF2B5EF4-FFF2-40B4-BE49-F238E27FC236}">
                <a16:creationId xmlns:a16="http://schemas.microsoft.com/office/drawing/2014/main" id="{8242FD17-9EEF-A391-027B-C0C73FAD1CF2}"/>
              </a:ext>
            </a:extLst>
          </p:cNvPr>
          <p:cNvSpPr/>
          <p:nvPr/>
        </p:nvSpPr>
        <p:spPr>
          <a:xfrm>
            <a:off x="9549223" y="2575865"/>
            <a:ext cx="1248996" cy="124899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20" name="Rectangle 19" descr="Check List">
            <a:extLst>
              <a:ext uri="{FF2B5EF4-FFF2-40B4-BE49-F238E27FC236}">
                <a16:creationId xmlns:a16="http://schemas.microsoft.com/office/drawing/2014/main" id="{9A3C3725-5ABB-2B4C-F8C4-5FDC5EE4F8EB}"/>
              </a:ext>
            </a:extLst>
          </p:cNvPr>
          <p:cNvSpPr/>
          <p:nvPr/>
        </p:nvSpPr>
        <p:spPr>
          <a:xfrm>
            <a:off x="9592118" y="3968199"/>
            <a:ext cx="1248996" cy="12489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56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A0647-8DC0-9C48-8796-C6F039DA6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14B889-084D-91A6-7B2C-576564E9D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8BC5406-9622-F56F-61D3-7237B1179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7070A9-9EEA-25A8-C9FE-36E231358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AC385-1473-64C1-9B76-EA174DB15190}"/>
              </a:ext>
            </a:extLst>
          </p:cNvPr>
          <p:cNvSpPr txBox="1"/>
          <p:nvPr/>
        </p:nvSpPr>
        <p:spPr>
          <a:xfrm>
            <a:off x="5268538" y="361242"/>
            <a:ext cx="1726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63C6F-6A36-45FB-A9DB-E9346A4ED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020" y="1729150"/>
            <a:ext cx="6072634" cy="3089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2A3B8E-1750-4339-EBF5-FB33E1FF2D2A}"/>
              </a:ext>
            </a:extLst>
          </p:cNvPr>
          <p:cNvSpPr txBox="1"/>
          <p:nvPr/>
        </p:nvSpPr>
        <p:spPr>
          <a:xfrm>
            <a:off x="6995036" y="2644170"/>
            <a:ext cx="46511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 :</a:t>
            </a:r>
          </a:p>
          <a:p>
            <a:r>
              <a:rPr lang="en-US" sz="1200" dirty="0"/>
              <a:t>- Husband is the most common relationship (≈19,800 records, ~40%).</a:t>
            </a:r>
          </a:p>
          <a:p>
            <a:r>
              <a:rPr lang="en-US" sz="1200" dirty="0"/>
              <a:t>- “Wife” is  relatively small (~5%)</a:t>
            </a:r>
          </a:p>
          <a:p>
            <a:endParaRPr lang="en-US" sz="1200" dirty="0"/>
          </a:p>
          <a:p>
            <a:r>
              <a:rPr lang="en-US" sz="1200" b="1" dirty="0"/>
              <a:t>Implications </a:t>
            </a:r>
          </a:p>
          <a:p>
            <a:r>
              <a:rPr lang="en-US" sz="1200" dirty="0"/>
              <a:t>Feature engineering : Group 'Husband' and 'wife' together to 'Spouse'.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0674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100B-E2FF-8AD3-B4A5-5E160F6B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47B2D70-E855-E18E-BF4F-962AF257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D44E9FA-79D3-2D04-1723-879008B73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A59F423-E257-9CCF-6127-037911603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70A82-553B-445C-4725-527C4F14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020" y="1796584"/>
            <a:ext cx="6072634" cy="2954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6E4C84-8163-A685-AE7B-F3792E7010AE}"/>
              </a:ext>
            </a:extLst>
          </p:cNvPr>
          <p:cNvSpPr txBox="1"/>
          <p:nvPr/>
        </p:nvSpPr>
        <p:spPr>
          <a:xfrm>
            <a:off x="6995036" y="2644170"/>
            <a:ext cx="46511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Our Data is dominated by 'White' which account for roughly 80–85%.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Asian-Pac-Islander is only 3–4%, while Amer-Indian-Eskimo and Other are each under 1%.</a:t>
            </a:r>
          </a:p>
          <a:p>
            <a:endParaRPr lang="en-US" sz="1200" dirty="0"/>
          </a:p>
          <a:p>
            <a:r>
              <a:rPr lang="en-US" sz="1200" b="1" dirty="0"/>
              <a:t>Implications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Feature engineering : group 'Amer-Indian-Eskimo' and 'Other' into a single “Other-Race” bucket.</a:t>
            </a:r>
          </a:p>
          <a:p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95F25A-E466-1571-398B-30CB35C0C5C7}"/>
              </a:ext>
            </a:extLst>
          </p:cNvPr>
          <p:cNvSpPr/>
          <p:nvPr/>
        </p:nvSpPr>
        <p:spPr>
          <a:xfrm>
            <a:off x="386020" y="3400424"/>
            <a:ext cx="1414205" cy="13218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48A112F1-7F97-63A3-D370-46C134ADD4CE}"/>
              </a:ext>
            </a:extLst>
          </p:cNvPr>
          <p:cNvCxnSpPr>
            <a:stCxn id="10" idx="2"/>
            <a:endCxn id="2" idx="2"/>
          </p:cNvCxnSpPr>
          <p:nvPr/>
        </p:nvCxnSpPr>
        <p:spPr>
          <a:xfrm rot="5400000">
            <a:off x="5044982" y="446638"/>
            <a:ext cx="323766" cy="8227483"/>
          </a:xfrm>
          <a:prstGeom prst="bentConnector3">
            <a:avLst>
              <a:gd name="adj1" fmla="val 17060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8A9E11-2128-3328-ECD0-4185DFEC0745}"/>
              </a:ext>
            </a:extLst>
          </p:cNvPr>
          <p:cNvSpPr txBox="1"/>
          <p:nvPr/>
        </p:nvSpPr>
        <p:spPr>
          <a:xfrm>
            <a:off x="5740494" y="36124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428158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AEBA0-F82A-32D4-5724-BBE4693D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2740F8-E1B5-5C2B-1244-AA4A0B5EB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4E24AF6-1078-3E42-99C1-36FA963D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62BCC72-318F-B464-4383-AB3E6595A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F337D-A714-B407-2FE1-0D55D19E2307}"/>
              </a:ext>
            </a:extLst>
          </p:cNvPr>
          <p:cNvSpPr txBox="1"/>
          <p:nvPr/>
        </p:nvSpPr>
        <p:spPr>
          <a:xfrm>
            <a:off x="5827794" y="361242"/>
            <a:ext cx="607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Sex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1DE2A-3611-6548-8136-8182C10360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771" y="1796584"/>
            <a:ext cx="5517132" cy="2954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13C523-DBDF-89A7-C542-E042F98D457F}"/>
              </a:ext>
            </a:extLst>
          </p:cNvPr>
          <p:cNvSpPr txBox="1"/>
          <p:nvPr/>
        </p:nvSpPr>
        <p:spPr>
          <a:xfrm>
            <a:off x="6995036" y="2644170"/>
            <a:ext cx="46511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 :</a:t>
            </a:r>
          </a:p>
          <a:p>
            <a:r>
              <a:rPr lang="en-US" sz="1200" dirty="0"/>
              <a:t>- Male makes up about 67% of the Data.</a:t>
            </a:r>
          </a:p>
          <a:p>
            <a:r>
              <a:rPr lang="en-US" sz="1200" dirty="0"/>
              <a:t>- Female accounts for the remaining 33%.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1611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02355-D05F-A57A-20AB-A4C75161B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96F6CF-6ECB-03DB-D082-B18649E9D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2F8C2D4-C1A2-0685-8C15-95B830557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DB26DA6-70DB-8567-5765-AA4FBBF0B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23B5C-E3E3-FB07-1CA5-DB80A5A47CB4}"/>
              </a:ext>
            </a:extLst>
          </p:cNvPr>
          <p:cNvSpPr txBox="1"/>
          <p:nvPr/>
        </p:nvSpPr>
        <p:spPr>
          <a:xfrm>
            <a:off x="5575866" y="361242"/>
            <a:ext cx="1111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Income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61994-8B22-4D19-B4E4-8892DFA4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3771" y="1796584"/>
            <a:ext cx="5517132" cy="29542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7E53D1-8A9F-3563-30C5-371C0418AA4A}"/>
              </a:ext>
            </a:extLst>
          </p:cNvPr>
          <p:cNvSpPr txBox="1"/>
          <p:nvPr/>
        </p:nvSpPr>
        <p:spPr>
          <a:xfrm>
            <a:off x="6995036" y="2644170"/>
            <a:ext cx="46511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Observations</a:t>
            </a:r>
            <a:r>
              <a:rPr lang="en-US" sz="1200" dirty="0"/>
              <a:t> :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“&lt;=50k” constitutes roughly 76% of the data (~37 000 records).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“&gt;50k” makes up only 24% (~11 600 records).</a:t>
            </a:r>
          </a:p>
        </p:txBody>
      </p:sp>
    </p:spTree>
    <p:extLst>
      <p:ext uri="{BB962C8B-B14F-4D97-AF65-F5344CB8AC3E}">
        <p14:creationId xmlns:p14="http://schemas.microsoft.com/office/powerpoint/2010/main" val="401410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ECFC5-EE7D-E684-86B2-B4BA244C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AFECBF-4C4E-3A37-25CD-75B1FA8A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C994AB-CB92-61A7-D88A-AE79527C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6D4FF07-0919-B613-B208-76424BBAA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EFC923-BA4F-EB60-730D-9189B2217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BE500F74-1406-85DF-34C5-52E51C40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5+ Thousand Animated Numbers Royalty-Free Images, Stock Photos &amp; Pictures |  Shutterstock">
            <a:extLst>
              <a:ext uri="{FF2B5EF4-FFF2-40B4-BE49-F238E27FC236}">
                <a16:creationId xmlns:a16="http://schemas.microsoft.com/office/drawing/2014/main" id="{C9C0C7A1-B98C-6180-CA0E-7D77AEAAB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" t="3329" b="14674"/>
          <a:stretch/>
        </p:blipFill>
        <p:spPr bwMode="auto">
          <a:xfrm>
            <a:off x="4702027" y="1800224"/>
            <a:ext cx="6890271" cy="456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18AB6-BDF2-B063-5299-406C8B35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462" y="2976543"/>
            <a:ext cx="8654278" cy="1561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Numerical Values</a:t>
            </a:r>
          </a:p>
        </p:txBody>
      </p:sp>
    </p:spTree>
    <p:extLst>
      <p:ext uri="{BB962C8B-B14F-4D97-AF65-F5344CB8AC3E}">
        <p14:creationId xmlns:p14="http://schemas.microsoft.com/office/powerpoint/2010/main" val="2904744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E3827-809E-A45C-FEB7-13CA29B28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FF725B8-E6CB-5249-D2D0-C7A7941BD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3B1AA2C-AE85-8DE9-B131-6570C4975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2D2326-7665-5091-0A56-3EB735CA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6F9C36-0701-A6B7-DF45-04E527E9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5" y="585449"/>
            <a:ext cx="5801626" cy="55867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1814C-BBAC-B436-D7CE-6C11BED9A8DB}"/>
              </a:ext>
            </a:extLst>
          </p:cNvPr>
          <p:cNvSpPr txBox="1"/>
          <p:nvPr/>
        </p:nvSpPr>
        <p:spPr>
          <a:xfrm>
            <a:off x="6457542" y="1870139"/>
            <a:ext cx="54838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b="1" dirty="0"/>
              <a:t>Observations</a:t>
            </a:r>
            <a:r>
              <a:rPr lang="en-IL" dirty="0"/>
              <a:t> :</a:t>
            </a:r>
          </a:p>
          <a:p>
            <a:r>
              <a:rPr lang="en-IL" dirty="0"/>
              <a:t>	- People above 8th grade are  dominating the data.</a:t>
            </a:r>
          </a:p>
          <a:p>
            <a:r>
              <a:rPr lang="en-IL" dirty="0"/>
              <a:t>	- Capital-gain and Capital loss are distributed mostly  	  around zero.</a:t>
            </a:r>
          </a:p>
          <a:p>
            <a:r>
              <a:rPr lang="en-IL" dirty="0"/>
              <a:t>	- More than Half of the people (~52%) are working 	   between 30-	40 hours per 	   week.</a:t>
            </a:r>
          </a:p>
          <a:p>
            <a:r>
              <a:rPr lang="en-IL" dirty="0"/>
              <a:t>	- The data consists mostly from people at the ages : 	18-60.</a:t>
            </a:r>
          </a:p>
          <a:p>
            <a:r>
              <a:rPr lang="en-IL" dirty="0"/>
              <a:t>	- Generally, the data is very skewed.</a:t>
            </a:r>
          </a:p>
          <a:p>
            <a:r>
              <a:rPr lang="en-IL" b="1" dirty="0"/>
              <a:t>Implications :</a:t>
            </a:r>
          </a:p>
          <a:p>
            <a:r>
              <a:rPr lang="en-IL" dirty="0"/>
              <a:t>	- Due to our data being very skewed, we should 	consider scaling it using 	standartization/normalization/another scaling 	algorithm.</a:t>
            </a:r>
          </a:p>
        </p:txBody>
      </p:sp>
    </p:spTree>
    <p:extLst>
      <p:ext uri="{BB962C8B-B14F-4D97-AF65-F5344CB8AC3E}">
        <p14:creationId xmlns:p14="http://schemas.microsoft.com/office/powerpoint/2010/main" val="172598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C2386-F00D-955B-A2B0-09761891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5B3D00-93AE-8942-A48B-4C901AB4E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C4442E-CF33-206C-6990-26450263D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94D161C-B852-7D08-640F-2BC39B1A9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33AB35-1A5E-1096-0FAC-B7B7061ED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3E2D0CF-D2FB-1B88-89DC-B73F23647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nteractive Plots with Matplotlib Animations in Python - llego.dev">
            <a:extLst>
              <a:ext uri="{FF2B5EF4-FFF2-40B4-BE49-F238E27FC236}">
                <a16:creationId xmlns:a16="http://schemas.microsoft.com/office/drawing/2014/main" id="{40F8185F-918F-433F-46FC-5056CD580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t="7077" r="8432" b="6098"/>
          <a:stretch/>
        </p:blipFill>
        <p:spPr bwMode="auto">
          <a:xfrm>
            <a:off x="5206993" y="1156390"/>
            <a:ext cx="6337307" cy="500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FDE58-319A-B911-A1B7-4A23C65E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926" y="5051832"/>
            <a:ext cx="8258990" cy="15612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Plotting Multivariate Plots</a:t>
            </a:r>
          </a:p>
        </p:txBody>
      </p:sp>
    </p:spTree>
    <p:extLst>
      <p:ext uri="{BB962C8B-B14F-4D97-AF65-F5344CB8AC3E}">
        <p14:creationId xmlns:p14="http://schemas.microsoft.com/office/powerpoint/2010/main" val="1131630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C58415-0887-47B3-6F97-175A329E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113AC-B84B-E13B-B5D7-49C993FB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80" y="579242"/>
            <a:ext cx="6315251" cy="5699515"/>
          </a:xfrm>
          <a:prstGeom prst="rect">
            <a:avLst/>
          </a:prstGeom>
          <a:ln>
            <a:noFill/>
          </a:ln>
        </p:spPr>
      </p:pic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C0CF9-C16D-1FE2-9BD8-79605C115A71}"/>
              </a:ext>
            </a:extLst>
          </p:cNvPr>
          <p:cNvSpPr txBox="1"/>
          <p:nvPr/>
        </p:nvSpPr>
        <p:spPr>
          <a:xfrm>
            <a:off x="7598050" y="3197844"/>
            <a:ext cx="4069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400" b="1" dirty="0">
                <a:solidFill>
                  <a:srgbClr val="FF0000"/>
                </a:solidFill>
              </a:rPr>
              <a:t>No meaningful correlation seen between numerical columns !</a:t>
            </a:r>
          </a:p>
        </p:txBody>
      </p:sp>
    </p:spTree>
    <p:extLst>
      <p:ext uri="{BB962C8B-B14F-4D97-AF65-F5344CB8AC3E}">
        <p14:creationId xmlns:p14="http://schemas.microsoft.com/office/powerpoint/2010/main" val="2008594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E0C2CE-7871-E24E-186B-93B0F16CA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Top view of a violin on a wooden floor">
            <a:extLst>
              <a:ext uri="{FF2B5EF4-FFF2-40B4-BE49-F238E27FC236}">
                <a16:creationId xmlns:a16="http://schemas.microsoft.com/office/drawing/2014/main" id="{991DE4D1-715F-0955-05E2-02CDA8A4BD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25" b="5878"/>
          <a:stretch>
            <a:fillRect/>
          </a:stretch>
        </p:blipFill>
        <p:spPr>
          <a:xfrm>
            <a:off x="-4" y="-16897"/>
            <a:ext cx="12192003" cy="6884632"/>
          </a:xfrm>
          <a:prstGeom prst="rect">
            <a:avLst/>
          </a:prstGeom>
        </p:spPr>
      </p:pic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4083" y="1474755"/>
            <a:ext cx="3943552" cy="3927961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51280-AE6D-0C57-7673-134880E7B27D}"/>
              </a:ext>
            </a:extLst>
          </p:cNvPr>
          <p:cNvSpPr txBox="1"/>
          <p:nvPr/>
        </p:nvSpPr>
        <p:spPr>
          <a:xfrm>
            <a:off x="7227856" y="2209316"/>
            <a:ext cx="3069083" cy="1945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Violin Plots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5334" y="1940933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0FAFDDE-3285-E1D3-17C0-B34F03DD7B8F}"/>
              </a:ext>
            </a:extLst>
          </p:cNvPr>
          <p:cNvSpPr txBox="1"/>
          <p:nvPr/>
        </p:nvSpPr>
        <p:spPr>
          <a:xfrm>
            <a:off x="6929438" y="2804657"/>
            <a:ext cx="3818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We chose to use violin plots as a method of visualizing possible connections between our columns that we couldn’t otherwise see.</a:t>
            </a:r>
          </a:p>
          <a:p>
            <a:endParaRPr lang="en-IL" dirty="0"/>
          </a:p>
          <a:p>
            <a:r>
              <a:rPr lang="en-IL" dirty="0"/>
              <a:t>After trying many different bivariate plots, the violin plot seemed the best. </a:t>
            </a:r>
          </a:p>
        </p:txBody>
      </p:sp>
    </p:spTree>
    <p:extLst>
      <p:ext uri="{BB962C8B-B14F-4D97-AF65-F5344CB8AC3E}">
        <p14:creationId xmlns:p14="http://schemas.microsoft.com/office/powerpoint/2010/main" val="423666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BB1906-7655-7F0E-B5D9-A2865AD0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8BAA05-1708-7B09-8C87-081B2425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66" t="-2" r="2" b="3"/>
          <a:stretch/>
        </p:blipFill>
        <p:spPr>
          <a:xfrm>
            <a:off x="335280" y="824354"/>
            <a:ext cx="5279329" cy="2598582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40F15-84B4-2B9D-78DD-A095D77527AB}"/>
              </a:ext>
            </a:extLst>
          </p:cNvPr>
          <p:cNvSpPr txBox="1"/>
          <p:nvPr/>
        </p:nvSpPr>
        <p:spPr>
          <a:xfrm>
            <a:off x="162585" y="3549716"/>
            <a:ext cx="545202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Observations:</a:t>
            </a:r>
          </a:p>
          <a:p>
            <a:endParaRPr lang="en-US" sz="1100" dirty="0"/>
          </a:p>
          <a:p>
            <a:r>
              <a:rPr lang="en-US" sz="1100" dirty="0"/>
              <a:t>- 	Feature Engineering</a:t>
            </a:r>
          </a:p>
          <a:p>
            <a:r>
              <a:rPr lang="en-US" sz="1100" dirty="0"/>
              <a:t>	•	We can  create a new feature called “hour‐type”:</a:t>
            </a:r>
          </a:p>
          <a:p>
            <a:r>
              <a:rPr lang="en-US" sz="1100" dirty="0"/>
              <a:t>	1.	Part-time (&lt; 30 </a:t>
            </a:r>
            <a:r>
              <a:rPr lang="en-US" sz="1100" dirty="0" err="1"/>
              <a:t>hrs</a:t>
            </a:r>
            <a:r>
              <a:rPr lang="en-US" sz="1100" dirty="0"/>
              <a:t>),</a:t>
            </a:r>
          </a:p>
          <a:p>
            <a:r>
              <a:rPr lang="en-US" sz="1100" dirty="0"/>
              <a:t>	2.	Full-time (30–45 </a:t>
            </a:r>
            <a:r>
              <a:rPr lang="en-US" sz="1100" dirty="0" err="1"/>
              <a:t>hrs</a:t>
            </a:r>
            <a:r>
              <a:rPr lang="en-US" sz="1100" dirty="0"/>
              <a:t>),</a:t>
            </a:r>
          </a:p>
          <a:p>
            <a:r>
              <a:rPr lang="en-US" sz="1100" dirty="0"/>
              <a:t>	3.	Overtime (45–60 </a:t>
            </a:r>
            <a:r>
              <a:rPr lang="en-US" sz="1100" dirty="0" err="1"/>
              <a:t>hrs</a:t>
            </a:r>
            <a:r>
              <a:rPr lang="en-US" sz="1100" dirty="0"/>
              <a:t>),</a:t>
            </a:r>
          </a:p>
          <a:p>
            <a:r>
              <a:rPr lang="en-US" sz="1100" dirty="0"/>
              <a:t>	4.	Extreme (60+ </a:t>
            </a:r>
            <a:r>
              <a:rPr lang="en-US" sz="1100" dirty="0" err="1"/>
              <a:t>hrs</a:t>
            </a:r>
            <a:r>
              <a:rPr lang="en-US" sz="1100" dirty="0"/>
              <a:t>).</a:t>
            </a:r>
          </a:p>
          <a:p>
            <a:r>
              <a:rPr lang="en-US" sz="1100" dirty="0"/>
              <a:t>	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	• Then examine how each occupation/</a:t>
            </a:r>
            <a:r>
              <a:rPr lang="en-US" sz="1100" dirty="0" err="1"/>
              <a:t>workclass</a:t>
            </a:r>
            <a:r>
              <a:rPr lang="en-US" sz="1100" dirty="0"/>
              <a:t> falls into these hour‐type buckets. 	For instance, most Adm-clerical workers would land in “Full-time,” while many Exec-	</a:t>
            </a:r>
            <a:r>
              <a:rPr lang="en-US" sz="1100" dirty="0" err="1"/>
              <a:t>manegerial</a:t>
            </a:r>
            <a:r>
              <a:rPr lang="en-US" sz="1100" dirty="0"/>
              <a:t> workers are in “Overtime” or “Extreme.”</a:t>
            </a:r>
          </a:p>
          <a:p>
            <a:endParaRPr lang="en-US" sz="1100" dirty="0"/>
          </a:p>
          <a:p>
            <a:endParaRPr lang="en-US" sz="1200" dirty="0"/>
          </a:p>
          <a:p>
            <a:endParaRPr lang="en-IL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16B7E-5380-18B0-DCDC-41952238C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272" y="824354"/>
            <a:ext cx="5509093" cy="27359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B8B9C8-451A-D6FA-FDC1-9A3501E4B539}"/>
              </a:ext>
            </a:extLst>
          </p:cNvPr>
          <p:cNvSpPr txBox="1"/>
          <p:nvPr/>
        </p:nvSpPr>
        <p:spPr>
          <a:xfrm>
            <a:off x="6856077" y="3673706"/>
            <a:ext cx="456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IL" dirty="0">
                <a:solidFill>
                  <a:srgbClr val="FF0000"/>
                </a:solidFill>
              </a:rPr>
              <a:t>fter Feature engineering we can see the distributions more clearly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8049AC-5439-B490-1B45-7661F0F4E57E}"/>
              </a:ext>
            </a:extLst>
          </p:cNvPr>
          <p:cNvSpPr txBox="1"/>
          <p:nvPr/>
        </p:nvSpPr>
        <p:spPr>
          <a:xfrm>
            <a:off x="6612331" y="654872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87B16-F9C6-57EC-4777-F270F4D23B4A}"/>
              </a:ext>
            </a:extLst>
          </p:cNvPr>
          <p:cNvSpPr txBox="1"/>
          <p:nvPr/>
        </p:nvSpPr>
        <p:spPr>
          <a:xfrm>
            <a:off x="510205" y="583157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Before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2F1D8D-AA81-D1AE-94BA-E964742CAAD6}"/>
              </a:ext>
            </a:extLst>
          </p:cNvPr>
          <p:cNvCxnSpPr>
            <a:cxnSpLocks/>
          </p:cNvCxnSpPr>
          <p:nvPr/>
        </p:nvCxnSpPr>
        <p:spPr>
          <a:xfrm>
            <a:off x="5919434" y="738362"/>
            <a:ext cx="0" cy="583515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5F620A-816C-1F8C-11D5-705FBD365244}"/>
              </a:ext>
            </a:extLst>
          </p:cNvPr>
          <p:cNvSpPr txBox="1"/>
          <p:nvPr/>
        </p:nvSpPr>
        <p:spPr>
          <a:xfrm>
            <a:off x="4272692" y="126911"/>
            <a:ext cx="311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Hours per week  by Occupation</a:t>
            </a:r>
          </a:p>
        </p:txBody>
      </p:sp>
    </p:spTree>
    <p:extLst>
      <p:ext uri="{BB962C8B-B14F-4D97-AF65-F5344CB8AC3E}">
        <p14:creationId xmlns:p14="http://schemas.microsoft.com/office/powerpoint/2010/main" val="118463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9E14F-6258-6D14-060E-CBB40A58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4A999-BA0F-56DB-E218-1990CF78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Quick Look at the Data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DCF814-08C8-0B76-B5E4-0D1B419D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22" y="3263567"/>
            <a:ext cx="11199555" cy="30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A78B62-62CB-861A-D24C-AB9050DAC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06BA363-6AFA-72FF-D991-3A12A243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5E00EA4-FA02-7EB1-5CEE-577410806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9FDB47-8D8E-7380-C270-9A8DB0D55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49B9BB-78DF-0DF5-E6BB-3ECA1138A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5982313-55DF-3C12-7D84-D2E67E3A5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1BB8B1FA-B665-CE69-AF42-AD8D0ED42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30621A0-4860-8958-11A4-829B17C0F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2400E7-9B51-78C2-1946-8BFD6C94CCE1}"/>
              </a:ext>
            </a:extLst>
          </p:cNvPr>
          <p:cNvSpPr txBox="1"/>
          <p:nvPr/>
        </p:nvSpPr>
        <p:spPr>
          <a:xfrm>
            <a:off x="168442" y="3775487"/>
            <a:ext cx="11855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Steady 40-hour roles</a:t>
            </a:r>
            <a:r>
              <a:rPr lang="he-IL" sz="1200" b="1" dirty="0"/>
              <a:t> : 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Adm-clerical, Handlers-cleaners, Sales, Other-service</a:t>
            </a:r>
            <a:r>
              <a:rPr lang="en-US" sz="1200" dirty="0"/>
              <a:t> all show very tight violins around the “Full-time” bin, with only thin slivers of “Part-time” or “Over-time” and virtually no </a:t>
            </a:r>
            <a:r>
              <a:rPr lang="he-IL" sz="1200" dirty="0"/>
              <a:t>	</a:t>
            </a:r>
            <a:r>
              <a:rPr lang="en-US" sz="1200" dirty="0"/>
              <a:t>“Extreme” outliers.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Professional/managerial with some long hours</a:t>
            </a:r>
            <a:r>
              <a:rPr lang="he-IL" sz="1200" b="1" dirty="0"/>
              <a:t> : 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Exec-managerial</a:t>
            </a:r>
            <a:r>
              <a:rPr lang="en-US" sz="1200" dirty="0"/>
              <a:t> and </a:t>
            </a:r>
            <a:r>
              <a:rPr lang="en-US" sz="1200" b="1" dirty="0"/>
              <a:t>Prof-specialty</a:t>
            </a:r>
            <a:r>
              <a:rPr lang="en-US" sz="1200" dirty="0"/>
              <a:t> violins center on “Full-time” but have a noticeable bulge into “Over-time” and even into “Extreme” (60+ </a:t>
            </a:r>
            <a:r>
              <a:rPr lang="en-US" sz="1200" dirty="0" err="1"/>
              <a:t>hrs</a:t>
            </a:r>
            <a:r>
              <a:rPr lang="en-US" sz="1200" dirty="0"/>
              <a:t>), reflecting weekend work or high-</a:t>
            </a:r>
            <a:r>
              <a:rPr lang="he-IL" sz="1200" dirty="0"/>
              <a:t>	</a:t>
            </a:r>
            <a:r>
              <a:rPr lang="en-US" sz="1200" dirty="0"/>
              <a:t>responsibility roles.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Technical/trade mid-tier</a:t>
            </a:r>
            <a:r>
              <a:rPr lang="he-IL" sz="1200" b="1" dirty="0"/>
              <a:t> :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Craft-repair, Machine-op-</a:t>
            </a:r>
            <a:r>
              <a:rPr lang="en-US" sz="1200" b="1" dirty="0" err="1"/>
              <a:t>inspct</a:t>
            </a:r>
            <a:r>
              <a:rPr lang="en-US" sz="1200" b="1" dirty="0"/>
              <a:t>, Transport-moving</a:t>
            </a:r>
            <a:r>
              <a:rPr lang="en-US" sz="1200" dirty="0"/>
              <a:t>: fairly broad spread from “Full-time” into “Over-time,” but only a few points in “Extreme.” This matches shift-work or on-call </a:t>
            </a:r>
            <a:r>
              <a:rPr lang="he-IL" sz="1200" dirty="0"/>
              <a:t>	</a:t>
            </a:r>
            <a:r>
              <a:rPr lang="en-US" sz="1200" dirty="0"/>
              <a:t>schedules.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Seasonal/peak demand</a:t>
            </a:r>
            <a:r>
              <a:rPr lang="he-IL" sz="1200" b="1" dirty="0"/>
              <a:t> :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Farming-fishing</a:t>
            </a:r>
            <a:r>
              <a:rPr lang="en-US" sz="1200" dirty="0"/>
              <a:t>: the violin is skewed right, peaking well into “Over-time” and “Extreme.” That seasonal bulge shows bursts of 60–80 </a:t>
            </a:r>
            <a:r>
              <a:rPr lang="en-US" sz="1200" dirty="0" err="1"/>
              <a:t>hr</a:t>
            </a:r>
            <a:r>
              <a:rPr lang="en-US" sz="1200" dirty="0"/>
              <a:t> weeks.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dirty="0"/>
              <a:t>Catch-all &amp; unknown</a:t>
            </a:r>
            <a:endParaRPr lang="en-US" sz="1200" dirty="0"/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Other-Rare</a:t>
            </a:r>
            <a:r>
              <a:rPr lang="en-US" sz="1200" dirty="0"/>
              <a:t>: a very noisy, flat violin spanning all four hour types—this heterogeneous bucket indeed mixes every pattern.</a:t>
            </a:r>
          </a:p>
          <a:p>
            <a:pPr algn="l"/>
            <a:r>
              <a:rPr lang="he-IL" sz="1200" b="1" dirty="0"/>
              <a:t>	</a:t>
            </a:r>
            <a:r>
              <a:rPr lang="en-US" sz="1200" b="1" dirty="0"/>
              <a:t>missing</a:t>
            </a:r>
            <a:r>
              <a:rPr lang="en-US" sz="1200" dirty="0"/>
              <a:t>: similar full-spectrum noise, confirming these unknown occupations could carry any hour profile.</a:t>
            </a:r>
          </a:p>
          <a:p>
            <a:pPr algn="l" defTabSz="457200" eaLnBrk="1" latinLnBrk="0" hangingPunct="1"/>
            <a:endParaRPr lang="en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48CAB3-0C10-3C03-8B0C-41ABBDFE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46" y="134624"/>
            <a:ext cx="7060020" cy="35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63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40E88A-4D38-8430-8802-E57F247A1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3CD96B-F39C-ED02-98F1-A375A121FA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9355CA2-A7C5-8DDD-6222-BDE9FC131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7C992E9-D85A-0398-B7E2-11A09ECC7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E0B483-679B-791B-E2C0-A80A858D4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B2A95B3-F0AF-9D82-04DA-23F603544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A75A5998-2D36-382B-0E1E-D4B720359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302D0-0755-ED73-C767-E92066D5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4" b="444"/>
          <a:stretch/>
        </p:blipFill>
        <p:spPr>
          <a:xfrm>
            <a:off x="335280" y="691752"/>
            <a:ext cx="5279329" cy="2598582"/>
          </a:xfrm>
          <a:prstGeom prst="rect">
            <a:avLst/>
          </a:prstGeom>
          <a:ln>
            <a:noFill/>
          </a:ln>
        </p:spPr>
      </p:pic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F2722182-E72C-08E5-5FF6-67D08A788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B1EDB-4860-8952-1D7B-0D0866105A99}"/>
              </a:ext>
            </a:extLst>
          </p:cNvPr>
          <p:cNvSpPr txBox="1"/>
          <p:nvPr/>
        </p:nvSpPr>
        <p:spPr>
          <a:xfrm>
            <a:off x="169738" y="3479640"/>
            <a:ext cx="5452024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b="1" dirty="0"/>
              <a:t>Observations</a:t>
            </a:r>
            <a:r>
              <a:rPr lang="en-US" sz="1050" dirty="0"/>
              <a:t>:</a:t>
            </a:r>
            <a:br>
              <a:rPr lang="en-US" sz="1050" dirty="0"/>
            </a:br>
            <a:r>
              <a:rPr lang="en-US" sz="1050" dirty="0"/>
              <a:t>- Low-education roles (Preschool–12th): Predominantly appear in Handlers-cleaners, Machine-op-</a:t>
            </a:r>
            <a:r>
              <a:rPr lang="en-US" sz="1050" dirty="0" err="1"/>
              <a:t>inspct</a:t>
            </a:r>
            <a:r>
              <a:rPr lang="en-US" sz="1050" dirty="0"/>
              <a:t>, and Transport-moving, with very thin densities in Exec-managerial and Prof-specialty.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HS-grad: Found across all occupations but peaks in Sales, Other-service, and Adm-clerical, reflecting entry-level or administrative positions.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Some-college/Associate (Some-college–Assoc-</a:t>
            </a:r>
            <a:r>
              <a:rPr lang="en-US" sz="1050" dirty="0" err="1"/>
              <a:t>acdm</a:t>
            </a:r>
            <a:r>
              <a:rPr lang="en-US" sz="1050" dirty="0"/>
              <a:t>/</a:t>
            </a:r>
            <a:r>
              <a:rPr lang="en-US" sz="1050" dirty="0" err="1"/>
              <a:t>voc</a:t>
            </a:r>
            <a:r>
              <a:rPr lang="en-US" sz="1050" dirty="0"/>
              <a:t>): Concentrated in Private, Exec-managerial, Sales, and Transport-moving, indicating that many mid-level roles require some post-secondary education.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Bachelor’s or Higher: Densest in Exec-managerial, Prof-specialty, and Protective-serv, with a long right tail into Doctorate at Prof-specialty.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- missing (Unknown education): Sparse noise across all occupations—should be treated as “Unknown” or imputed.</a:t>
            </a:r>
          </a:p>
          <a:p>
            <a:pPr>
              <a:lnSpc>
                <a:spcPts val="1350"/>
              </a:lnSpc>
            </a:pPr>
            <a:br>
              <a:rPr lang="en-US" sz="1050" b="1" dirty="0"/>
            </a:br>
            <a:endParaRPr lang="en-US" sz="1050" dirty="0"/>
          </a:p>
          <a:p>
            <a:endParaRPr lang="en-IL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98211-D39F-2612-4C4D-32068D2CA3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52272" y="691752"/>
            <a:ext cx="5509092" cy="27359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857A4-AC9F-6796-96A9-37F48CA7434D}"/>
              </a:ext>
            </a:extLst>
          </p:cNvPr>
          <p:cNvCxnSpPr>
            <a:cxnSpLocks/>
          </p:cNvCxnSpPr>
          <p:nvPr/>
        </p:nvCxnSpPr>
        <p:spPr>
          <a:xfrm>
            <a:off x="5919434" y="738362"/>
            <a:ext cx="0" cy="583515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AE31EA-DFA8-2ECA-D49C-8BB1CFA53F47}"/>
              </a:ext>
            </a:extLst>
          </p:cNvPr>
          <p:cNvSpPr txBox="1"/>
          <p:nvPr/>
        </p:nvSpPr>
        <p:spPr>
          <a:xfrm>
            <a:off x="6272567" y="3408520"/>
            <a:ext cx="5588000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100" b="1" dirty="0"/>
              <a:t>Implications: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Education and occupation correlate strongly:</a:t>
            </a:r>
          </a:p>
          <a:p>
            <a:pPr>
              <a:lnSpc>
                <a:spcPts val="1350"/>
              </a:lnSpc>
            </a:pPr>
            <a:br>
              <a:rPr lang="en-US" sz="1100" dirty="0"/>
            </a:br>
            <a:r>
              <a:rPr lang="en-US" sz="1100" dirty="0"/>
              <a:t>- Professional/Managerial roles almost exclusively require Bachelor’s or higher.</a:t>
            </a:r>
            <a:br>
              <a:rPr lang="en-US" sz="1100" dirty="0"/>
            </a:br>
            <a:r>
              <a:rPr lang="en-US" sz="1100" dirty="0"/>
              <a:t>- Blue-collar/Trade occupations (Machine-op, Handlers, Transport) skew lower (≤ HS or Some-college).</a:t>
            </a:r>
          </a:p>
          <a:p>
            <a:pPr>
              <a:lnSpc>
                <a:spcPts val="1350"/>
              </a:lnSpc>
            </a:pPr>
            <a:br>
              <a:rPr lang="en-US" sz="1100" dirty="0"/>
            </a:br>
            <a:r>
              <a:rPr lang="en-US" sz="1100" dirty="0"/>
              <a:t>- Service roles (Sales, Other-service) span HS-grad through Bachelor’s.</a:t>
            </a:r>
          </a:p>
          <a:p>
            <a:pPr>
              <a:lnSpc>
                <a:spcPts val="1350"/>
              </a:lnSpc>
            </a:pPr>
            <a:br>
              <a:rPr lang="en-US" sz="1100" b="1" dirty="0"/>
            </a:br>
            <a:r>
              <a:rPr lang="en-US" sz="1100" b="1" dirty="0"/>
              <a:t>Feature engineering :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We can encode an </a:t>
            </a:r>
            <a:r>
              <a:rPr lang="en-US" sz="1100" b="1" dirty="0"/>
              <a:t>‘education-group’</a:t>
            </a:r>
            <a:r>
              <a:rPr lang="en-US" sz="1100" dirty="0"/>
              <a:t> feature , then incorporate that alongside occupation to create joint feature interactions: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1. Less than HS : Preschool, 1st-4th, 5th-6th, 7th-8th, 9th, 10th, 11th, 12th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2. HS Graduate : HS-grad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3. Some College / Assoc : Some-college, Assoc-</a:t>
            </a:r>
            <a:r>
              <a:rPr lang="en-US" sz="1100" dirty="0" err="1"/>
              <a:t>voc</a:t>
            </a:r>
            <a:r>
              <a:rPr lang="en-US" sz="1100" dirty="0"/>
              <a:t>, Assoc-</a:t>
            </a:r>
            <a:r>
              <a:rPr lang="en-US" sz="1100" dirty="0" err="1"/>
              <a:t>acdm</a:t>
            </a:r>
            <a:r>
              <a:rPr lang="en-US" sz="1100" dirty="0"/>
              <a:t>.</a:t>
            </a:r>
          </a:p>
          <a:p>
            <a:pPr>
              <a:lnSpc>
                <a:spcPts val="1350"/>
              </a:lnSpc>
            </a:pPr>
            <a:r>
              <a:rPr lang="en-US" sz="1100" dirty="0"/>
              <a:t>4. Bachelor’s or Higher : Bachelors, Masters, Prof-school, Doctorate.</a:t>
            </a:r>
          </a:p>
          <a:p>
            <a:endParaRPr lang="en-US" sz="1100" dirty="0"/>
          </a:p>
          <a:p>
            <a:endParaRPr lang="en-IL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A80D3-5151-1353-53CE-061D82F8CEF9}"/>
              </a:ext>
            </a:extLst>
          </p:cNvPr>
          <p:cNvSpPr txBox="1"/>
          <p:nvPr/>
        </p:nvSpPr>
        <p:spPr>
          <a:xfrm>
            <a:off x="6612331" y="522270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After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788BD3-DCD3-7CEF-4A8C-0090FB1F2594}"/>
              </a:ext>
            </a:extLst>
          </p:cNvPr>
          <p:cNvSpPr txBox="1"/>
          <p:nvPr/>
        </p:nvSpPr>
        <p:spPr>
          <a:xfrm>
            <a:off x="510205" y="450555"/>
            <a:ext cx="1554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>
                <a:solidFill>
                  <a:srgbClr val="FF0000"/>
                </a:solidFill>
              </a:rPr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B1490-84B6-7EF8-836B-7DB9B28175D3}"/>
              </a:ext>
            </a:extLst>
          </p:cNvPr>
          <p:cNvSpPr txBox="1"/>
          <p:nvPr/>
        </p:nvSpPr>
        <p:spPr>
          <a:xfrm>
            <a:off x="4744016" y="126911"/>
            <a:ext cx="25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Education by Occupation</a:t>
            </a:r>
          </a:p>
        </p:txBody>
      </p:sp>
    </p:spTree>
    <p:extLst>
      <p:ext uri="{BB962C8B-B14F-4D97-AF65-F5344CB8AC3E}">
        <p14:creationId xmlns:p14="http://schemas.microsoft.com/office/powerpoint/2010/main" val="4007381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8E5C1-64A3-1E0B-7C45-197257244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BCC20093-8EEB-14EB-405A-A6EE3CA94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9159DAE-BAA4-4645-0230-BA9676B84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87BCE6-F963-D2BA-9BAF-3A9B9ECAB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662236-77CF-E60D-36C2-ECCA88547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B6333C7-7471-6F7F-F3A0-93C4C594B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40DE25B-BEE1-EACB-910E-CC1ECFB88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8B40322A-D7C4-ADD4-2D6E-22FB2011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213D6-9734-3C1C-4754-1B5C6B956E81}"/>
              </a:ext>
            </a:extLst>
          </p:cNvPr>
          <p:cNvSpPr txBox="1"/>
          <p:nvPr/>
        </p:nvSpPr>
        <p:spPr>
          <a:xfrm>
            <a:off x="168442" y="3775487"/>
            <a:ext cx="118551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Observations: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Prof-specialty &amp; Exec-managerial: Nearly 100 % “Bachelor’s or Higher,” with almost no “HS Graduate” or below.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Other-Rare: Broadly mixed across all four education buckets—reflects true heterogeneity.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Missing education: Lightly scattered in every occupation—worth flagging as its own category.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algn="l"/>
            <a:r>
              <a:rPr lang="en-US" sz="1200" b="1" dirty="0"/>
              <a:t>Implications: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 Occupation–education interactions will sharply separate “high-skill” (Prof-specialty, Exec-managerial + Bachelor’s+) from “mid-skill” (Craft-repair, Adm-clerical + Some College/Assoc) and “low-skill” </a:t>
            </a:r>
          </a:p>
          <a:p>
            <a:pPr algn="l"/>
            <a:r>
              <a:rPr lang="en-US" sz="1200" dirty="0"/>
              <a:t>   (Handlers, Machine-op, Farming + &lt; HS/HS) clusters.</a:t>
            </a:r>
          </a:p>
          <a:p>
            <a:pPr algn="l" defTabSz="457200" eaLnBrk="1" latinLnBrk="0" hangingPunct="1"/>
            <a:endParaRPr lang="en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625A8-25DC-9249-61C2-C186E968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3646" y="134624"/>
            <a:ext cx="7060020" cy="350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24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98777-E63A-F524-BD99-66E048CF6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3A01CA9-5EBC-8AB6-36A7-8B13448E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981F5F7-3DBE-5A34-DA50-CCA2D0B19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7F0F4C-4E98-F395-2F51-B889A6DCC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3D7157-2E8A-D06A-A35E-1061BB6CB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D8E49C0-DE6E-6786-AC93-E5E1F3577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A031D13-A69D-0502-5908-050C56C95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9D5582C-1B4E-8D64-C063-6EF0D87D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C22A5-B733-409F-E189-56BF91BB809D}"/>
              </a:ext>
            </a:extLst>
          </p:cNvPr>
          <p:cNvSpPr txBox="1"/>
          <p:nvPr/>
        </p:nvSpPr>
        <p:spPr>
          <a:xfrm>
            <a:off x="168442" y="4679629"/>
            <a:ext cx="11855116" cy="135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/>
              <a:t>Observations:</a:t>
            </a:r>
            <a:endParaRPr lang="en-US" sz="1200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Self-emp-</a:t>
            </a:r>
            <a:r>
              <a:rPr lang="en-US" sz="1200" dirty="0" err="1"/>
              <a:t>inc</a:t>
            </a:r>
            <a:r>
              <a:rPr lang="en-US" sz="1200" dirty="0"/>
              <a:t> (incorporated business owners) skew heavily toward Bachelor’s or Higher, with substantial density at Masters and some Doctorate, and very few in the &lt;HS categories.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Government workers have a tight concentration at HS-grad and Bachelors, with a median around HS-grad–Some-college. Very few have below HS or advanced degrees.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Private sector has 2 peaks : a large peak at HS-grad/Some-college and a second peak at Bachelors, indicating many entry-to-mid-level education roles plus a professional subset.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 Other (Without-pay/Never-worked) is spread across nearly all education levels, peaking at HS-grad but with noise—another sign that this bucket is noisy. </a:t>
            </a:r>
            <a:endParaRPr lang="en-IL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761433-1997-13D2-CA8F-9A507CA7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3647" y="829815"/>
            <a:ext cx="7060018" cy="3506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F07CD5-44BE-BBA8-DF55-A4BF763DD574}"/>
              </a:ext>
            </a:extLst>
          </p:cNvPr>
          <p:cNvSpPr txBox="1"/>
          <p:nvPr/>
        </p:nvSpPr>
        <p:spPr>
          <a:xfrm>
            <a:off x="4744016" y="126911"/>
            <a:ext cx="302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Education Group by Workclass</a:t>
            </a:r>
          </a:p>
        </p:txBody>
      </p:sp>
    </p:spTree>
    <p:extLst>
      <p:ext uri="{BB962C8B-B14F-4D97-AF65-F5344CB8AC3E}">
        <p14:creationId xmlns:p14="http://schemas.microsoft.com/office/powerpoint/2010/main" val="76975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AD96C0-9525-4A6D-CBA6-6650495D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81DE4A3-081D-EEB7-9A59-596FBBBAF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D9FD5C8-82C8-1CB4-AB89-BCCD972C6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6A4B75-194C-1BE5-3B11-F61FDA49E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339023A-7C61-8255-BC02-12540A2BB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68FF726-BD3D-CF07-154E-F391D736E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7EBE8A0-017B-4F0D-89A9-1E26EF50E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AECB8D2B-67AA-CE7B-CCAA-5725A826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BC88F-6F90-F495-8734-19C45B29D9A9}"/>
              </a:ext>
            </a:extLst>
          </p:cNvPr>
          <p:cNvSpPr txBox="1"/>
          <p:nvPr/>
        </p:nvSpPr>
        <p:spPr>
          <a:xfrm>
            <a:off x="168442" y="3730165"/>
            <a:ext cx="1185511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Observations</a:t>
            </a:r>
            <a:endParaRPr lang="en-US" sz="1200" dirty="0"/>
          </a:p>
          <a:p>
            <a:r>
              <a:rPr lang="en-US" sz="1200" b="1" dirty="0"/>
              <a:t>“ ≤50 K earners” : 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Their education distribution peaks at </a:t>
            </a:r>
            <a:r>
              <a:rPr lang="en-US" sz="1200" b="1" dirty="0"/>
              <a:t>HS Graduate</a:t>
            </a:r>
            <a:r>
              <a:rPr lang="en-US" sz="1200" dirty="0"/>
              <a:t>, with a broad shoulder into </a:t>
            </a:r>
            <a:r>
              <a:rPr lang="en-US" sz="1200" b="1" dirty="0"/>
              <a:t>Some College/Assoc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There’s a noticeable tail of </a:t>
            </a:r>
            <a:r>
              <a:rPr lang="en-US" sz="1200" b="1" dirty="0"/>
              <a:t>Less than HS</a:t>
            </a:r>
            <a:r>
              <a:rPr lang="en-US" sz="1200" dirty="0"/>
              <a:t>, and </a:t>
            </a:r>
            <a:r>
              <a:rPr lang="en-US" sz="1200" b="1" dirty="0"/>
              <a:t>very few</a:t>
            </a:r>
            <a:r>
              <a:rPr lang="en-US" sz="1200" dirty="0"/>
              <a:t> with </a:t>
            </a:r>
            <a:r>
              <a:rPr lang="en-US" sz="1200" b="1" dirty="0"/>
              <a:t>Bachelor’s+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“ &gt;50 K earners”: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Almost entirely dominated by </a:t>
            </a:r>
            <a:r>
              <a:rPr lang="en-US" sz="1200" b="1" dirty="0"/>
              <a:t>Bachelor’s or Higher</a:t>
            </a:r>
            <a:r>
              <a:rPr lang="en-US" sz="1200" dirty="0"/>
              <a:t>, with the widest density there.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A secondary hump at </a:t>
            </a:r>
            <a:r>
              <a:rPr lang="en-US" sz="1200" b="1" dirty="0"/>
              <a:t>Some College/Assoc</a:t>
            </a:r>
            <a:r>
              <a:rPr lang="en-US" sz="1200" dirty="0"/>
              <a:t>, a small bump at </a:t>
            </a:r>
            <a:r>
              <a:rPr lang="en-US" sz="1200" b="1" dirty="0"/>
              <a:t>HS Graduate</a:t>
            </a:r>
            <a:r>
              <a:rPr lang="en-US" sz="1200" dirty="0"/>
              <a:t>, and </a:t>
            </a:r>
            <a:r>
              <a:rPr lang="en-US" sz="1200" b="1" dirty="0"/>
              <a:t>virtually none</a:t>
            </a:r>
            <a:r>
              <a:rPr lang="en-US" sz="1200" dirty="0"/>
              <a:t> below 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Minimal overlap at extremes</a:t>
            </a: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Less than HS</a:t>
            </a:r>
            <a:r>
              <a:rPr lang="en-US" sz="1200" dirty="0"/>
              <a:t> is almost exclusively in the ≤50 K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Bachelor’s+</a:t>
            </a:r>
            <a:r>
              <a:rPr lang="en-US" sz="1200" dirty="0"/>
              <a:t> is overwhelmingly in the &gt;50 K group.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Some‐College is mixed : </a:t>
            </a:r>
            <a:r>
              <a:rPr lang="en-US" sz="1200" dirty="0"/>
              <a:t>That bucket straddles both income levels fairly evenly, suggesting it’s a transitional zone.</a:t>
            </a:r>
          </a:p>
          <a:p>
            <a:pPr algn="l"/>
            <a:endParaRPr lang="en-US" sz="1200" b="1" dirty="0"/>
          </a:p>
          <a:p>
            <a:pPr algn="l"/>
            <a:r>
              <a:rPr lang="en-US" sz="1200" b="1" dirty="0"/>
              <a:t>Implications:</a:t>
            </a:r>
          </a:p>
          <a:p>
            <a:pPr algn="l"/>
            <a:r>
              <a:rPr lang="en-US" sz="1200" dirty="0"/>
              <a:t>Education group is a clear separator of income classes, can be helpful for clustering.</a:t>
            </a:r>
          </a:p>
          <a:p>
            <a:pPr algn="l"/>
            <a:endParaRPr lang="en-US" sz="1200" b="1" dirty="0"/>
          </a:p>
          <a:p>
            <a:pPr algn="l"/>
            <a:endParaRPr lang="en-US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17B4A3-4BFC-12F8-4CF5-BE203ABB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24396" y="434824"/>
            <a:ext cx="7060018" cy="35062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B5B0A8-E722-F876-82C4-974E4F725617}"/>
              </a:ext>
            </a:extLst>
          </p:cNvPr>
          <p:cNvSpPr txBox="1"/>
          <p:nvPr/>
        </p:nvSpPr>
        <p:spPr>
          <a:xfrm>
            <a:off x="4744016" y="126911"/>
            <a:ext cx="278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Education Group by Income</a:t>
            </a:r>
          </a:p>
        </p:txBody>
      </p:sp>
    </p:spTree>
    <p:extLst>
      <p:ext uri="{BB962C8B-B14F-4D97-AF65-F5344CB8AC3E}">
        <p14:creationId xmlns:p14="http://schemas.microsoft.com/office/powerpoint/2010/main" val="1267291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011E5-F844-2F8A-86F6-C347D4323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5B5300-FDBB-39B7-FCDF-8660EC75E036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Bivariate plots by Gender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ender Identity - Emotional First-Aid">
            <a:extLst>
              <a:ext uri="{FF2B5EF4-FFF2-40B4-BE49-F238E27FC236}">
                <a16:creationId xmlns:a16="http://schemas.microsoft.com/office/drawing/2014/main" id="{CC911C85-AB4F-1417-9756-F9E8B7C51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5" r="22322" b="-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71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9D6AAC-6636-28C6-63A5-9386FBE6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BB3F48B-9A53-93A7-BE7F-3197793FD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DAA87BB-332E-651A-2FA8-E4F27577C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502AD5-D6B3-D469-74D1-2147A352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05C768-FFE5-4868-5730-C14DE5DB2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1698B11-56CB-76C3-B55F-DCB92F12D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156DC93D-EBAB-B3F6-F710-6C8D679B8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CF37243-7BE4-72C3-B3AB-E54BB7F53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showing different colored shapes&#10;&#10;AI-generated content may be incorrect.">
            <a:extLst>
              <a:ext uri="{FF2B5EF4-FFF2-40B4-BE49-F238E27FC236}">
                <a16:creationId xmlns:a16="http://schemas.microsoft.com/office/drawing/2014/main" id="{86B000A4-7AE2-83B3-094B-696D655C6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86" y="396429"/>
            <a:ext cx="4724569" cy="2338661"/>
          </a:xfrm>
          <a:prstGeom prst="rect">
            <a:avLst/>
          </a:prstGeom>
        </p:spPr>
      </p:pic>
      <p:pic>
        <p:nvPicPr>
          <p:cNvPr id="3" name="Picture 2" descr="A diagram of a tree&#10;&#10;AI-generated content may be incorrect.">
            <a:extLst>
              <a:ext uri="{FF2B5EF4-FFF2-40B4-BE49-F238E27FC236}">
                <a16:creationId xmlns:a16="http://schemas.microsoft.com/office/drawing/2014/main" id="{2CB8E64B-2FDD-4BC6-8016-AFD08A393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396429"/>
            <a:ext cx="4732940" cy="2342805"/>
          </a:xfrm>
          <a:prstGeom prst="rect">
            <a:avLst/>
          </a:prstGeom>
        </p:spPr>
      </p:pic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56F0CA7A-F0C8-071A-469D-2A8535D1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3638463"/>
            <a:ext cx="4732940" cy="2342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5BC80-82DE-414F-99F5-3F0D2021C252}"/>
              </a:ext>
            </a:extLst>
          </p:cNvPr>
          <p:cNvSpPr txBox="1"/>
          <p:nvPr/>
        </p:nvSpPr>
        <p:spPr>
          <a:xfrm>
            <a:off x="592809" y="2677384"/>
            <a:ext cx="4391846" cy="108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b="1" dirty="0"/>
              <a:t>Hour-type by Sex</a:t>
            </a:r>
            <a:br>
              <a:rPr lang="en-US" sz="1050" dirty="0"/>
            </a:br>
            <a:r>
              <a:rPr lang="en-US" sz="1050" dirty="0"/>
              <a:t>• Full-time is the dominant category for both, but especially for men.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Women have a noticeably thicker “Part-time” band.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Overtime and Extreme hours appear more frequently among men.</a:t>
            </a:r>
          </a:p>
          <a:p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F7725-A770-A2EA-437B-416CDC402250}"/>
              </a:ext>
            </a:extLst>
          </p:cNvPr>
          <p:cNvSpPr txBox="1"/>
          <p:nvPr/>
        </p:nvSpPr>
        <p:spPr>
          <a:xfrm>
            <a:off x="6779466" y="5934455"/>
            <a:ext cx="385064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dirty="0"/>
              <a:t>• The vast majority of both genders earn ≤50 K, with women even more concentrated there.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Men have a relatively larger slice of the &gt;50 K group.</a:t>
            </a: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1C7110-4813-8848-C4EC-D884834400EB}"/>
              </a:ext>
            </a:extLst>
          </p:cNvPr>
          <p:cNvSpPr txBox="1"/>
          <p:nvPr/>
        </p:nvSpPr>
        <p:spPr>
          <a:xfrm>
            <a:off x="6543040" y="2739234"/>
            <a:ext cx="4528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Women outnumber men in the Some College/Assoc and Bachelor’s+ buckets; men have a thicker band at HS Graduate.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Both sexes show minimal “Less than HS,” but women’s violin is slightly wider there.</a:t>
            </a:r>
          </a:p>
          <a:p>
            <a:endParaRPr lang="en-I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460530-5946-9294-06F7-C57B80827779}"/>
              </a:ext>
            </a:extLst>
          </p:cNvPr>
          <p:cNvCxnSpPr>
            <a:cxnSpLocks/>
          </p:cNvCxnSpPr>
          <p:nvPr/>
        </p:nvCxnSpPr>
        <p:spPr>
          <a:xfrm>
            <a:off x="6207760" y="3515360"/>
            <a:ext cx="5293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5C7A3-7C4C-102F-3EB7-F78A78255078}"/>
              </a:ext>
            </a:extLst>
          </p:cNvPr>
          <p:cNvCxnSpPr/>
          <p:nvPr/>
        </p:nvCxnSpPr>
        <p:spPr>
          <a:xfrm>
            <a:off x="5882640" y="1959781"/>
            <a:ext cx="0" cy="36101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5BD33-D8A6-0E83-23BC-914C46513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86" y="3638463"/>
            <a:ext cx="4414548" cy="219241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B709D2-C7DD-3561-B540-DCDF35554619}"/>
              </a:ext>
            </a:extLst>
          </p:cNvPr>
          <p:cNvCxnSpPr>
            <a:cxnSpLocks/>
          </p:cNvCxnSpPr>
          <p:nvPr/>
        </p:nvCxnSpPr>
        <p:spPr>
          <a:xfrm>
            <a:off x="260086" y="3515360"/>
            <a:ext cx="52933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643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8CE80D-8FCB-6F1C-AD7D-29EB8775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04B5983-390E-4F38-B57C-787F6EEB6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27465B-EE79-6CFB-F341-4CBFDB53EA8B}"/>
              </a:ext>
            </a:extLst>
          </p:cNvPr>
          <p:cNvSpPr txBox="1"/>
          <p:nvPr/>
        </p:nvSpPr>
        <p:spPr>
          <a:xfrm>
            <a:off x="890338" y="640080"/>
            <a:ext cx="3734014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Count plots by income</a:t>
            </a: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8D972181-833B-44E9-1994-0229C8424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B4376F-9A11-E929-D363-427FAA51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6702" b="16702"/>
          <a:stretch/>
        </p:blipFill>
        <p:spPr bwMode="auto"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824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00304-F942-17FE-BF0C-35D799AD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1A0BD1A-C92A-71E2-7CFD-33DCDB457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EBB5099-ED65-7BF2-1F85-7B9095ECB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C0FE7E-22C3-A0D7-FAEB-2E1CF46B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16278D-5BBF-F48E-B5CB-31B9540B1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CF25621-4B19-25ED-F89D-78FC92F39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28C32278-7CC5-4C3D-7226-8E2DF4F4E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F406915-ABEC-3DBB-F118-57A5AE8F9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3EC26E-8935-430D-7BAF-23E3F6B4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932" y="529126"/>
            <a:ext cx="4391844" cy="2717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DD1DDE-D226-53CC-8658-ECC1B5A971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8355" y="492979"/>
            <a:ext cx="4397931" cy="2754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59499-CBFC-F98B-8CB0-FBEF9A4D8D1D}"/>
              </a:ext>
            </a:extLst>
          </p:cNvPr>
          <p:cNvSpPr txBox="1"/>
          <p:nvPr/>
        </p:nvSpPr>
        <p:spPr>
          <a:xfrm>
            <a:off x="393318" y="3400413"/>
            <a:ext cx="4391846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dirty="0"/>
              <a:t>Observations :</a:t>
            </a:r>
            <a:br>
              <a:rPr lang="en-US" sz="1050" dirty="0"/>
            </a:br>
            <a:r>
              <a:rPr lang="en-US" sz="1050" dirty="0"/>
              <a:t>• High-income roles: Exec-managerial and Prof-specialty have the largest &gt;50 K bars (≈2.8 K &amp; 2.7 K) and nearly match their ≤50 K counts—these are almost parity professions.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• Mid-income tails: Craft-repair and Adm-clerical still skew heavily ≤50 K but carry meaningful &gt;50 K tails (≈1.4 K and 0.8 K).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• Low-income occupations: Machine-op-</a:t>
            </a:r>
            <a:r>
              <a:rPr lang="en-US" sz="1050" dirty="0" err="1"/>
              <a:t>inspct</a:t>
            </a:r>
            <a:r>
              <a:rPr lang="en-US" sz="1050" dirty="0"/>
              <a:t>, Handlers-cleaners, Transport-moving, and Farming-fishing show very few &gt;50 K earners (&lt; 15 %), with their blue bars dwarfing 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the orange.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• Mixed/unknown: Sales sits in the middle (≈4 K ≤50 K vs 1.5 K &gt;50 K), while Other-Rare and missing occupations have negligible high-income representation.</a:t>
            </a:r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54F86-FFF4-B4BB-7DD9-D7D5045826F1}"/>
              </a:ext>
            </a:extLst>
          </p:cNvPr>
          <p:cNvSpPr txBox="1"/>
          <p:nvPr/>
        </p:nvSpPr>
        <p:spPr>
          <a:xfrm>
            <a:off x="6592814" y="3603163"/>
            <a:ext cx="4528216" cy="2344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50"/>
              </a:lnSpc>
            </a:pPr>
            <a:r>
              <a:rPr lang="en-US" sz="1050" dirty="0"/>
              <a:t>Observations: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- We can see a clear correlation between education levels (Group-wise) and the number of records of '&gt;50k'. (Less Than HS &lt; HS Graduate &lt; Some College/Assoc &lt; Bachelor's or Higher)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- Feature engineering: Our four education buckets capture a strong monotonic relationship with income.</a:t>
            </a:r>
          </a:p>
          <a:p>
            <a:pPr>
              <a:lnSpc>
                <a:spcPts val="1350"/>
              </a:lnSpc>
            </a:pPr>
            <a:br>
              <a:rPr lang="en-US" sz="1050" dirty="0"/>
            </a:br>
            <a:r>
              <a:rPr lang="en-US" sz="1050" dirty="0"/>
              <a:t>Implications</a:t>
            </a:r>
          </a:p>
          <a:p>
            <a:pPr>
              <a:lnSpc>
                <a:spcPts val="1350"/>
              </a:lnSpc>
            </a:pPr>
            <a:r>
              <a:rPr lang="en-US" sz="1050" dirty="0"/>
              <a:t>- Thought - Education as a key segmentation axis: Clusters will naturally separate into “Low-education low-earners,” “Mid-education mixed-earners,” and “High-education high-earners.”</a:t>
            </a:r>
          </a:p>
          <a:p>
            <a:endParaRPr lang="en-IL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F74BD-1542-BA44-1151-D0B8F4472EB9}"/>
              </a:ext>
            </a:extLst>
          </p:cNvPr>
          <p:cNvCxnSpPr/>
          <p:nvPr/>
        </p:nvCxnSpPr>
        <p:spPr>
          <a:xfrm>
            <a:off x="5882640" y="1959781"/>
            <a:ext cx="0" cy="361015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84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8E1FA-75BD-E334-BD15-2A76F9695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57E373-03B3-71C7-C63E-020324D51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0531343-C970-A7E3-CB7D-041B04C4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DB4A370-AE39-74E1-7D76-2C379EE3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9D4AA-1B09-2E36-B59C-518B7A9D2674}"/>
              </a:ext>
            </a:extLst>
          </p:cNvPr>
          <p:cNvSpPr txBox="1"/>
          <p:nvPr/>
        </p:nvSpPr>
        <p:spPr>
          <a:xfrm>
            <a:off x="4026078" y="848922"/>
            <a:ext cx="412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2400" dirty="0"/>
              <a:t>Bivariate plots key observations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07FFD-A249-15EC-99CF-C7B94842C49B}"/>
              </a:ext>
            </a:extLst>
          </p:cNvPr>
          <p:cNvSpPr txBox="1"/>
          <p:nvPr/>
        </p:nvSpPr>
        <p:spPr>
          <a:xfrm>
            <a:off x="1527320" y="2413337"/>
            <a:ext cx="83560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Our four education buckets capture a strong monotonic relationship with income.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Education group is a clear separator of income classes, can be helpful for clustering.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Education and occupation correlate strongly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endParaRPr lang="en-IL" dirty="0"/>
          </a:p>
        </p:txBody>
      </p:sp>
      <p:pic>
        <p:nvPicPr>
          <p:cNvPr id="10242" name="Picture 2" descr="Key PNGs for Free Download">
            <a:extLst>
              <a:ext uri="{FF2B5EF4-FFF2-40B4-BE49-F238E27FC236}">
                <a16:creationId xmlns:a16="http://schemas.microsoft.com/office/drawing/2014/main" id="{2DCA3A91-5ABE-3FAA-59EC-8B8B3049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5065">
            <a:off x="7439726" y="3286755"/>
            <a:ext cx="3176460" cy="32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7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809EC-DEA8-45AA-B09A-B01234EF0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0F755-BF61-36A0-C2C0-D1EE43273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Research question</a:t>
            </a:r>
          </a:p>
        </p:txBody>
      </p:sp>
      <p:sp>
        <p:nvSpPr>
          <p:cNvPr id="309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1B8D4-F778-08C6-515D-D8618A311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“How can clustering analysis be applied to population data to form meaningful groups based on employment patterns and education level?”</a:t>
            </a:r>
            <a:endParaRPr lang="en-IL" sz="2200"/>
          </a:p>
          <a:p>
            <a:pPr marL="0" indent="0" defTabSz="914400" rtl="0" eaLnBrk="1" latinLnBrk="0" hangingPunct="1"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2200" kern="120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Visualizing High Dimensional Clusters">
            <a:extLst>
              <a:ext uri="{FF2B5EF4-FFF2-40B4-BE49-F238E27FC236}">
                <a16:creationId xmlns:a16="http://schemas.microsoft.com/office/drawing/2014/main" id="{BE5D3F36-3B70-6864-FE93-C6F29D09D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" b="28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38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7382E3-19E9-3AF0-C324-FA3C69CE4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20999-00D0-E3B3-83D4-8B2EC263D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Outlier Detection</a:t>
            </a:r>
          </a:p>
        </p:txBody>
      </p:sp>
      <p:sp>
        <p:nvSpPr>
          <p:cNvPr id="112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Police Officer Stopping Car Vector Illustration of with Standing and  Wearing Uniform with Equipment Flat Cartoon Style 7145571 Vector Art at  Vecteezy">
            <a:extLst>
              <a:ext uri="{FF2B5EF4-FFF2-40B4-BE49-F238E27FC236}">
                <a16:creationId xmlns:a16="http://schemas.microsoft.com/office/drawing/2014/main" id="{C4465A23-C8B2-736E-E1CD-1523CD1E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6" r="8072" b="1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59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D115-D46A-BFE0-65AA-EA0A270A2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E5BC95B-8DFD-8D3E-7986-EC4364529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B5ADF60-778F-ED0B-DF3D-ED602DCB19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C069F-6262-AA29-4F8C-4A5802B1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429000"/>
            <a:ext cx="7772400" cy="2678327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377CCBB-21AA-B849-2743-3A96E04CD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1381C2-842F-707B-803D-2A73C1640EB4}"/>
              </a:ext>
            </a:extLst>
          </p:cNvPr>
          <p:cNvSpPr txBox="1"/>
          <p:nvPr/>
        </p:nvSpPr>
        <p:spPr>
          <a:xfrm>
            <a:off x="751840" y="1105281"/>
            <a:ext cx="906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IL" dirty="0"/>
              <a:t>sing IQR method for finding outliers, we proceeded to analyze our numerical columns for outliers and got :</a:t>
            </a:r>
          </a:p>
          <a:p>
            <a:endParaRPr lang="en-US" dirty="0"/>
          </a:p>
          <a:p>
            <a:endParaRPr lang="en-I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56E698-257F-1213-66D3-D3E64055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99201"/>
              </p:ext>
            </p:extLst>
          </p:nvPr>
        </p:nvGraphicFramePr>
        <p:xfrm>
          <a:off x="3109351" y="1931233"/>
          <a:ext cx="5638018" cy="104619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19009">
                  <a:extLst>
                    <a:ext uri="{9D8B030D-6E8A-4147-A177-3AD203B41FA5}">
                      <a16:colId xmlns:a16="http://schemas.microsoft.com/office/drawing/2014/main" val="324375306"/>
                    </a:ext>
                  </a:extLst>
                </a:gridCol>
                <a:gridCol w="2819009">
                  <a:extLst>
                    <a:ext uri="{9D8B030D-6E8A-4147-A177-3AD203B41FA5}">
                      <a16:colId xmlns:a16="http://schemas.microsoft.com/office/drawing/2014/main" val="985454705"/>
                    </a:ext>
                  </a:extLst>
                </a:gridCol>
              </a:tblGrid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</a:t>
                      </a:r>
                      <a:r>
                        <a:rPr lang="en-IL" sz="1300" dirty="0"/>
                        <a:t>olumn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Percentage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3543333128"/>
                  </a:ext>
                </a:extLst>
              </a:tr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Age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0.44%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3305592263"/>
                  </a:ext>
                </a:extLst>
              </a:tr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Capital – gain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8.3%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415343641"/>
                  </a:ext>
                </a:extLst>
              </a:tr>
              <a:tr h="259804"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Capital - loss</a:t>
                      </a:r>
                    </a:p>
                  </a:txBody>
                  <a:tcPr marL="63428" marR="63428" marT="31714" marB="31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300" dirty="0"/>
                        <a:t>4.7%</a:t>
                      </a:r>
                    </a:p>
                  </a:txBody>
                  <a:tcPr marL="63428" marR="63428" marT="31714" marB="31714"/>
                </a:tc>
                <a:extLst>
                  <a:ext uri="{0D108BD9-81ED-4DB2-BD59-A6C34878D82A}">
                    <a16:rowId xmlns:a16="http://schemas.microsoft.com/office/drawing/2014/main" val="2778825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013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F1B8-8188-CA25-734E-35969FF8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ED78DE9-ED11-833A-5CF0-AD3C58C17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79620E1-7AE3-4264-9CA4-12E5E2CE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6D07B6-8EB1-9909-543D-BF2FCC0E8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E2116-5196-52A9-E56D-D27E5927CC75}"/>
              </a:ext>
            </a:extLst>
          </p:cNvPr>
          <p:cNvSpPr txBox="1"/>
          <p:nvPr/>
        </p:nvSpPr>
        <p:spPr>
          <a:xfrm>
            <a:off x="751839" y="1050284"/>
            <a:ext cx="9062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all of our outlier percentages were less than 10% we decided to mask them out and work with the cleaned data.</a:t>
            </a:r>
            <a:endParaRPr lang="en-IL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B2801-940B-2959-D0C0-55E11F2B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1680" y="2250613"/>
            <a:ext cx="7772399" cy="26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07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0246A-337A-FB15-1047-69B95D773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803C8-FD0C-2E81-0868-D59C1C9E4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C94C6A-3371-2552-12CB-828893F4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F2E5FFF-BD83-BA65-9CBB-B8E19C6B0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200607-671A-683E-2EAE-7F55DDBEF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80E4CC55-582C-834A-EC8C-8C1E2ADE3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BBF1D-13F8-F543-0E44-C1EEFB47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669" y="1610978"/>
            <a:ext cx="1884790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PCA</a:t>
            </a:r>
            <a:r>
              <a:rPr lang="en-US" sz="6000" kern="1200" dirty="0">
                <a:latin typeface="+mj-lt"/>
                <a:ea typeface="+mj-ea"/>
                <a:cs typeface="+mj-cs"/>
              </a:rPr>
              <a:t>  </a:t>
            </a:r>
            <a:br>
              <a:rPr lang="en-US" sz="6000" kern="1200" dirty="0">
                <a:latin typeface="+mj-lt"/>
                <a:ea typeface="+mj-ea"/>
                <a:cs typeface="+mj-cs"/>
              </a:rPr>
            </a:b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148" name="Picture 4" descr="What Is Principal Component Analysis (PCA)? | IBM">
            <a:extLst>
              <a:ext uri="{FF2B5EF4-FFF2-40B4-BE49-F238E27FC236}">
                <a16:creationId xmlns:a16="http://schemas.microsoft.com/office/drawing/2014/main" id="{480DA6EB-A089-7B12-8C91-ED7A6379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69" y="2008298"/>
            <a:ext cx="7360964" cy="414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A24846-0B7A-CC86-464A-182A621E8215}"/>
              </a:ext>
            </a:extLst>
          </p:cNvPr>
          <p:cNvSpPr txBox="1"/>
          <p:nvPr/>
        </p:nvSpPr>
        <p:spPr>
          <a:xfrm>
            <a:off x="5370891" y="2099696"/>
            <a:ext cx="581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Principle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4199743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2F0B2-7DC2-E62C-EEB3-493C1E1C4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71445A-BF1B-D687-1F7E-309640595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83A26CD-27EF-D850-7295-9783D0E25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EB9EE10-7224-3394-1252-F390B0F14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47E51D-A4E8-262D-7B12-8B2B0BE8DF64}"/>
              </a:ext>
            </a:extLst>
          </p:cNvPr>
          <p:cNvSpPr txBox="1"/>
          <p:nvPr/>
        </p:nvSpPr>
        <p:spPr>
          <a:xfrm>
            <a:off x="751839" y="510736"/>
            <a:ext cx="9062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We’ve ran PCA on various variance thresholds from [0.70 – 0.90]  got :</a:t>
            </a:r>
          </a:p>
          <a:p>
            <a:endParaRPr lang="en-I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components explain ≥70%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10 components explain ≥80%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13 components explain ≥85% of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17 components explain ≥90% of variance.</a:t>
            </a:r>
          </a:p>
          <a:p>
            <a:endParaRPr lang="en-IL" dirty="0"/>
          </a:p>
          <a:p>
            <a:r>
              <a:rPr lang="en-IL" dirty="0"/>
              <a:t>After multiple tries on 90% and 85% thresholds,</a:t>
            </a:r>
          </a:p>
          <a:p>
            <a:r>
              <a:rPr lang="en-IL" dirty="0"/>
              <a:t>to be less objected to dimensionality problems we decided to do our PCA on 10 components, which means our 10 most significant components will capture 80% of the total variance.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36C8-65E6-B344-4900-2AD6FC333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347" y="3557516"/>
            <a:ext cx="8965305" cy="295504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1FD2C6-9C9F-AB1F-7182-3B25E62BAB60}"/>
              </a:ext>
            </a:extLst>
          </p:cNvPr>
          <p:cNvSpPr/>
          <p:nvPr/>
        </p:nvSpPr>
        <p:spPr>
          <a:xfrm>
            <a:off x="3210443" y="6028197"/>
            <a:ext cx="115019" cy="11501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5FDF9A-5810-0C9E-37E5-889656584D14}"/>
              </a:ext>
            </a:extLst>
          </p:cNvPr>
          <p:cNvSpPr/>
          <p:nvPr/>
        </p:nvSpPr>
        <p:spPr>
          <a:xfrm>
            <a:off x="3206109" y="4226476"/>
            <a:ext cx="115019" cy="11501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FA1ECA-830B-36AD-EF92-FB75A492DE0E}"/>
              </a:ext>
            </a:extLst>
          </p:cNvPr>
          <p:cNvCxnSpPr>
            <a:cxnSpLocks/>
          </p:cNvCxnSpPr>
          <p:nvPr/>
        </p:nvCxnSpPr>
        <p:spPr>
          <a:xfrm flipH="1">
            <a:off x="887240" y="4267200"/>
            <a:ext cx="2327537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ADC12C-7BFE-3278-3B98-F983F132C564}"/>
              </a:ext>
            </a:extLst>
          </p:cNvPr>
          <p:cNvCxnSpPr>
            <a:stCxn id="7" idx="4"/>
            <a:endCxn id="6" idx="0"/>
          </p:cNvCxnSpPr>
          <p:nvPr/>
        </p:nvCxnSpPr>
        <p:spPr>
          <a:xfrm>
            <a:off x="3263619" y="4341495"/>
            <a:ext cx="4334" cy="16867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84ACD6-03BB-2D37-4E9E-12D0C6B86D99}"/>
              </a:ext>
            </a:extLst>
          </p:cNvPr>
          <p:cNvSpPr txBox="1"/>
          <p:nvPr/>
        </p:nvSpPr>
        <p:spPr>
          <a:xfrm>
            <a:off x="231549" y="4113311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400" dirty="0"/>
              <a:t>&gt;80%</a:t>
            </a:r>
          </a:p>
        </p:txBody>
      </p:sp>
    </p:spTree>
    <p:extLst>
      <p:ext uri="{BB962C8B-B14F-4D97-AF65-F5344CB8AC3E}">
        <p14:creationId xmlns:p14="http://schemas.microsoft.com/office/powerpoint/2010/main" val="3629416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C5668-4BD7-59E4-1836-548B788C1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7EBE788-8B12-FDE1-70E1-BFD4DDC21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113C862-00C4-9D09-697A-EF45F0DB9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2E67767-A2CA-942B-3066-1B33571A5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031A71-1C5A-C703-83AD-02A7B2C1DA0D}"/>
              </a:ext>
            </a:extLst>
          </p:cNvPr>
          <p:cNvSpPr txBox="1"/>
          <p:nvPr/>
        </p:nvSpPr>
        <p:spPr>
          <a:xfrm>
            <a:off x="724407" y="880686"/>
            <a:ext cx="9062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PCA assumes linearity, we ran </a:t>
            </a:r>
            <a:r>
              <a:rPr lang="en-US" b="1" dirty="0"/>
              <a:t>T-SNE</a:t>
            </a:r>
            <a:r>
              <a:rPr lang="en-US" dirty="0"/>
              <a:t> algorithm to be able to better visualize non-linear relationships and clusters. 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39307-CD0F-4CB1-71DB-38F5536A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930" y="1696255"/>
            <a:ext cx="5478292" cy="42181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266D9-2350-9404-86E0-CB17C987BFE8}"/>
              </a:ext>
            </a:extLst>
          </p:cNvPr>
          <p:cNvSpPr txBox="1"/>
          <p:nvPr/>
        </p:nvSpPr>
        <p:spPr>
          <a:xfrm>
            <a:off x="724407" y="3783398"/>
            <a:ext cx="3895344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IL" dirty="0"/>
              <a:t>his is a  3D T-SNE Visualization where the data is colored by Education Group.</a:t>
            </a:r>
          </a:p>
        </p:txBody>
      </p:sp>
    </p:spTree>
    <p:extLst>
      <p:ext uri="{BB962C8B-B14F-4D97-AF65-F5344CB8AC3E}">
        <p14:creationId xmlns:p14="http://schemas.microsoft.com/office/powerpoint/2010/main" val="141669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8D57-8C64-701F-87DA-2D737C69E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089F4C-A058-9B5B-82E3-EAE021E25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2FB263-97FD-40B0-FDFF-8B0A9212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601028B-842E-ACFB-220B-5DFC5C71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A1D83C-7960-98D1-5953-B01AA98E7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08DFC0F-A121-2903-E1DC-56D5CE56F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8CB33-658C-A378-31EF-E4221BC5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980" y="3044471"/>
            <a:ext cx="4878755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latin typeface="+mj-lt"/>
                <a:ea typeface="+mj-ea"/>
                <a:cs typeface="+mj-cs"/>
              </a:rPr>
              <a:t>Clustering Algorithms  </a:t>
            </a:r>
            <a:br>
              <a:rPr lang="en-US" sz="6000" kern="1200" dirty="0">
                <a:latin typeface="+mj-lt"/>
                <a:ea typeface="+mj-ea"/>
                <a:cs typeface="+mj-cs"/>
              </a:rPr>
            </a:br>
            <a:endParaRPr lang="en-US" sz="60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685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BD2E9-7E1D-6175-74CE-453AA1A2F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D1A18E-8F1C-C9A6-68DE-45DE0305C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D843D06-572D-78C2-551D-7DA891162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C7AFDA1-7599-53DE-3250-53FA50C05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EAFD5-2F44-06AB-A660-ED574E73B578}"/>
              </a:ext>
            </a:extLst>
          </p:cNvPr>
          <p:cNvSpPr txBox="1"/>
          <p:nvPr/>
        </p:nvSpPr>
        <p:spPr>
          <a:xfrm>
            <a:off x="2971800" y="945952"/>
            <a:ext cx="541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K-means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09B3C-0A1F-B2DD-E5A4-401020F5A760}"/>
              </a:ext>
            </a:extLst>
          </p:cNvPr>
          <p:cNvSpPr txBox="1"/>
          <p:nvPr/>
        </p:nvSpPr>
        <p:spPr>
          <a:xfrm>
            <a:off x="320040" y="3078125"/>
            <a:ext cx="61996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How it works :</a:t>
            </a:r>
          </a:p>
          <a:p>
            <a:r>
              <a:rPr lang="en-US" dirty="0"/>
              <a:t>Partition N observations into K groups (clusters) so that points within each cluster are as similar as possible, and points in different clusters are as dissimilar as possible.</a:t>
            </a:r>
          </a:p>
          <a:p>
            <a:endParaRPr lang="en-IL" dirty="0"/>
          </a:p>
          <a:p>
            <a:endParaRPr lang="en-IL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1717858-9C30-1D45-CB2B-955122B17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01" y="1975285"/>
            <a:ext cx="4345876" cy="42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460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6A3EF-9C64-0622-64AC-230606D2E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22EB568-A966-D0E5-0B2E-C5B91FA03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B1D8420-4602-33D1-66A1-2D0E5C9C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5FCC14-909D-611C-8984-56927BFD3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9FCC4D-64CF-3B94-3158-3F5A6CD3E103}"/>
              </a:ext>
            </a:extLst>
          </p:cNvPr>
          <p:cNvSpPr txBox="1"/>
          <p:nvPr/>
        </p:nvSpPr>
        <p:spPr>
          <a:xfrm>
            <a:off x="2971800" y="945952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ED74E-CACC-EEE7-3CBB-6742F10FC3E6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784ED-D316-F610-4406-29D3A9053849}"/>
              </a:ext>
            </a:extLst>
          </p:cNvPr>
          <p:cNvSpPr txBox="1"/>
          <p:nvPr/>
        </p:nvSpPr>
        <p:spPr>
          <a:xfrm>
            <a:off x="429768" y="1481328"/>
            <a:ext cx="922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IL" dirty="0"/>
              <a:t>irst, based on the elbow method we chose the best k, which is the number of clusters.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8DBAE-1533-06B9-3B05-64C948B1C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941" y="1999592"/>
            <a:ext cx="3632327" cy="2327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972A1-A554-C49D-77D7-1D011E6B2163}"/>
              </a:ext>
            </a:extLst>
          </p:cNvPr>
          <p:cNvSpPr txBox="1"/>
          <p:nvPr/>
        </p:nvSpPr>
        <p:spPr>
          <a:xfrm>
            <a:off x="2971800" y="4730177"/>
            <a:ext cx="8467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We chose k = 3 because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Biggest drop by 3:</a:t>
            </a:r>
            <a:r>
              <a:rPr lang="en-US" dirty="0"/>
              <a:t> Inertia drops sharply from k=1→2 and again from 2→3, but after k=3 the curve flattens—each additional cluster gives only a small gain.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Elbow point:</a:t>
            </a:r>
            <a:r>
              <a:rPr lang="en-US" dirty="0"/>
              <a:t> The “knee” of the plot sits at 3, indicating the optimal trade-off between compactness and model simplicity.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97158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0E39-62B1-BF12-B7E8-3E30E12B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FC2D728-F33F-B049-323D-4C4A420E4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26925FD-CECF-243F-245B-37A8A76EC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21EF200-521D-EB5F-A393-CF26BFCF1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16E97-1625-4089-960B-1E6476EE7DC3}"/>
              </a:ext>
            </a:extLst>
          </p:cNvPr>
          <p:cNvSpPr txBox="1"/>
          <p:nvPr/>
        </p:nvSpPr>
        <p:spPr>
          <a:xfrm>
            <a:off x="2971800" y="945952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2C2F4-C28E-0F42-929B-F591BBDE0B06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9AFF93-6BAB-EA0C-8AAA-E3DC389D0563}"/>
              </a:ext>
            </a:extLst>
          </p:cNvPr>
          <p:cNvSpPr txBox="1"/>
          <p:nvPr/>
        </p:nvSpPr>
        <p:spPr>
          <a:xfrm>
            <a:off x="466344" y="2947133"/>
            <a:ext cx="922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K-means with k=3 gave us 3 clusters :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896D5-6280-373F-8E69-D82C40A0465D}"/>
              </a:ext>
            </a:extLst>
          </p:cNvPr>
          <p:cNvSpPr txBox="1"/>
          <p:nvPr/>
        </p:nvSpPr>
        <p:spPr>
          <a:xfrm>
            <a:off x="466344" y="3498242"/>
            <a:ext cx="518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Clusters ‘0’ and ’2’ are nearly the same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‘1’ is nearly double the size of the other 2.</a:t>
            </a:r>
          </a:p>
          <a:p>
            <a:endParaRPr lang="en-I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22DB298-3349-AC25-26CB-1E83124CBB88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22DB298-3349-AC25-26CB-1E83124CBB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2F65E7B-B5D8-7834-2D28-626FAEBC0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949" y="1850660"/>
            <a:ext cx="4668198" cy="2762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FA0505-6A7A-6A3A-B73B-5D7398FFD2C8}"/>
              </a:ext>
            </a:extLst>
          </p:cNvPr>
          <p:cNvSpPr txBox="1"/>
          <p:nvPr/>
        </p:nvSpPr>
        <p:spPr>
          <a:xfrm>
            <a:off x="6050949" y="5614681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went on to visualizing our cluster using scatterplots.</a:t>
            </a:r>
            <a:endParaRPr lang="en-IL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88653D4-5CD2-D8CD-3EBC-07299C516C65}"/>
              </a:ext>
            </a:extLst>
          </p:cNvPr>
          <p:cNvSpPr/>
          <p:nvPr/>
        </p:nvSpPr>
        <p:spPr>
          <a:xfrm>
            <a:off x="6141977" y="5916094"/>
            <a:ext cx="5596128" cy="347504"/>
          </a:xfrm>
          <a:prstGeom prst="rightArrow">
            <a:avLst/>
          </a:prstGeom>
          <a:solidFill>
            <a:srgbClr val="FABD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272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583FD8-7FD2-6AC1-5604-4628CE6AFF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112639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A0A8ECB-70FE-4C4E-3A3B-82D25857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73803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211BF-2BE9-490B-C86A-EF2E8A8A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EF0BBBF-B039-517E-7805-C7D4941B5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390530D-79A6-FC08-13B0-2BB28251E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DF1F07-D9E7-125C-DB29-9C3DAE966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EEFE6-9DEA-53C8-B9A3-D08A8EEB2DD2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83B78-459A-8195-4E9A-3D6DF1A4B714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9D3550-8A39-D7F5-53E9-BA018233CCBE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9D3550-8A39-D7F5-53E9-BA018233CC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18F1E85-C130-B4F3-83E2-FBFD57A94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897" y="1574350"/>
            <a:ext cx="7772400" cy="3861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2240E-681B-1CB5-7D37-23850888C7C2}"/>
              </a:ext>
            </a:extLst>
          </p:cNvPr>
          <p:cNvSpPr txBox="1"/>
          <p:nvPr/>
        </p:nvSpPr>
        <p:spPr>
          <a:xfrm>
            <a:off x="2672863" y="5636046"/>
            <a:ext cx="8245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b="1" dirty="0"/>
              <a:t>Observations</a:t>
            </a:r>
            <a:r>
              <a:rPr lang="en-IL" sz="12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PC1 is almost perfectly ordered by education, so the left-to-right layout in 2D looks like four distinct stripes.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 a 2D PCA plot, our data looks like 4 stripes.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IL" sz="1200" dirty="0"/>
          </a:p>
          <a:p>
            <a:endParaRPr lang="en-I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8A204-9CCE-E0B5-CA72-42871DB03EED}"/>
              </a:ext>
            </a:extLst>
          </p:cNvPr>
          <p:cNvSpPr txBox="1"/>
          <p:nvPr/>
        </p:nvSpPr>
        <p:spPr>
          <a:xfrm>
            <a:off x="2672863" y="810146"/>
            <a:ext cx="8375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b="1" dirty="0"/>
              <a:t>Here we can see 2 side by side scatter plots :</a:t>
            </a:r>
          </a:p>
          <a:p>
            <a:r>
              <a:rPr lang="en-IL" sz="1200" dirty="0"/>
              <a:t>Left side – PCA embedded data colored by  K-means clusters.</a:t>
            </a:r>
          </a:p>
          <a:p>
            <a:r>
              <a:rPr lang="en-IL" sz="1200" dirty="0"/>
              <a:t>Right side – PCA embedded data colored by ‘Education – Group’ column.</a:t>
            </a:r>
          </a:p>
        </p:txBody>
      </p:sp>
    </p:spTree>
    <p:extLst>
      <p:ext uri="{BB962C8B-B14F-4D97-AF65-F5344CB8AC3E}">
        <p14:creationId xmlns:p14="http://schemas.microsoft.com/office/powerpoint/2010/main" val="679262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A962-9E05-6126-ECE8-F5628E3B9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C284D8F-074B-3558-6716-32C647F7C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F5311438-67C0-A1B2-0517-74347AFA7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7464AAA4-3EE4-E3A2-CED0-CFE688175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19" y="1403287"/>
            <a:ext cx="5314243" cy="4649962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CB66BC7B-FC1B-0C0A-1D8A-0DF64A513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32" y="1403287"/>
            <a:ext cx="5314243" cy="4649962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6C65C0D-AE62-9077-FA4A-A38C931AC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E40EE-02F7-33B4-0542-ABBD30B09DC2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99D86E-EB72-494C-5B34-C9921EDDD535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99D86E-EB72-494C-5B34-C9921EDDD5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7BE9BDF-A3E8-D349-DE7F-2FD8D50E16DB}"/>
              </a:ext>
            </a:extLst>
          </p:cNvPr>
          <p:cNvSpPr txBox="1"/>
          <p:nvPr/>
        </p:nvSpPr>
        <p:spPr>
          <a:xfrm>
            <a:off x="5283940" y="9144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3D plots on PCA</a:t>
            </a:r>
          </a:p>
        </p:txBody>
      </p:sp>
    </p:spTree>
    <p:extLst>
      <p:ext uri="{BB962C8B-B14F-4D97-AF65-F5344CB8AC3E}">
        <p14:creationId xmlns:p14="http://schemas.microsoft.com/office/powerpoint/2010/main" val="979845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235D-247C-A474-3C15-25282B6B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30B2A35-1BAB-C6C3-0DCD-DAF8C735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BFD6ED17-B656-9676-EE5E-BCB034554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AE0668-2BC1-0B37-7BAF-78BA526C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9764" y="1403287"/>
            <a:ext cx="5115764" cy="4476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5DBCC9-7D48-8F68-0036-14D0F988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1403287"/>
            <a:ext cx="5115764" cy="4476294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D57567C-A05C-FD84-2DB1-4DEE40F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A0901-0F7F-64E0-F6F0-498C8541DBD2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K-means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B958E2-83E3-65FA-3C1E-6C62F759D9FC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B958E2-83E3-65FA-3C1E-6C62F759D9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9683A87-1B48-5A4D-9641-EBE9EFD0EC9D}"/>
              </a:ext>
            </a:extLst>
          </p:cNvPr>
          <p:cNvSpPr txBox="1"/>
          <p:nvPr/>
        </p:nvSpPr>
        <p:spPr>
          <a:xfrm>
            <a:off x="5283940" y="914400"/>
            <a:ext cx="184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3D plots on T-SNE</a:t>
            </a:r>
          </a:p>
        </p:txBody>
      </p:sp>
    </p:spTree>
    <p:extLst>
      <p:ext uri="{BB962C8B-B14F-4D97-AF65-F5344CB8AC3E}">
        <p14:creationId xmlns:p14="http://schemas.microsoft.com/office/powerpoint/2010/main" val="1624471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9FD35-6E6E-DCA1-583F-CAD0D5A60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E3F16A7-134F-9607-AADC-78DEB8681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34B9D84-3292-4344-B0C7-DF9F319D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F8B525-848A-C18A-CB28-FB1D1EA68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8D92D-10EE-2C0E-36CA-BF41C9D50E17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Silouette Scores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0AAEA-673B-F87B-2E25-55012B343F53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157F20-5DDE-B380-7BA8-2605D3565921}"/>
                  </a:ext>
                </a:extLst>
              </p14:cNvPr>
              <p14:cNvContentPartPr/>
              <p14:nvPr/>
            </p14:nvContentPartPr>
            <p14:xfrm>
              <a:off x="5265360" y="57106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157F20-5DDE-B380-7BA8-2605D35659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9240" y="570456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D068302-E2E1-E8D9-84BF-DC100A4E3BFC}"/>
              </a:ext>
            </a:extLst>
          </p:cNvPr>
          <p:cNvSpPr txBox="1"/>
          <p:nvPr/>
        </p:nvSpPr>
        <p:spPr>
          <a:xfrm>
            <a:off x="1494503" y="1327355"/>
            <a:ext cx="9045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effectLst/>
              </a:rPr>
              <a:t>To evaluate how well clusters are separated and how cohesive they are we computed the silhouette scores.</a:t>
            </a:r>
          </a:p>
          <a:p>
            <a:r>
              <a:rPr lang="en-US" sz="1400" i="1" dirty="0">
                <a:effectLst/>
              </a:rPr>
              <a:t>We ran the test on different number of clusters : </a:t>
            </a:r>
            <a:endParaRPr lang="en-US" sz="1400" dirty="0">
              <a:effectLst/>
            </a:endParaRPr>
          </a:p>
          <a:p>
            <a:endParaRPr lang="en-IL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96C69-2C5F-CACB-E4B5-0489EBB83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386" y="2064585"/>
            <a:ext cx="3535122" cy="2382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F8F91-F367-4FCB-E361-98277CA568CE}"/>
              </a:ext>
            </a:extLst>
          </p:cNvPr>
          <p:cNvSpPr txBox="1"/>
          <p:nvPr/>
        </p:nvSpPr>
        <p:spPr>
          <a:xfrm>
            <a:off x="1828800" y="4758813"/>
            <a:ext cx="829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We can see that for k = 3 we get the score of 0.203 which is considerd not very good, but in the context of our data we decided to further investigate the clusters we got.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0D322F-C89D-F875-67F2-A8FC3348C617}"/>
              </a:ext>
            </a:extLst>
          </p:cNvPr>
          <p:cNvSpPr/>
          <p:nvPr/>
        </p:nvSpPr>
        <p:spPr>
          <a:xfrm>
            <a:off x="4630556" y="2986438"/>
            <a:ext cx="109703" cy="1097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B3C667-19B4-20F4-311D-0FDB8CFC8070}"/>
              </a:ext>
            </a:extLst>
          </p:cNvPr>
          <p:cNvCxnSpPr/>
          <p:nvPr/>
        </p:nvCxnSpPr>
        <p:spPr>
          <a:xfrm flipH="1">
            <a:off x="4207141" y="3048781"/>
            <a:ext cx="40539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D5C2D3-DB7D-AA39-338F-1FAA558ECF3E}"/>
              </a:ext>
            </a:extLst>
          </p:cNvPr>
          <p:cNvCxnSpPr>
            <a:stCxn id="8" idx="4"/>
          </p:cNvCxnSpPr>
          <p:nvPr/>
        </p:nvCxnSpPr>
        <p:spPr>
          <a:xfrm flipH="1">
            <a:off x="4685407" y="3096141"/>
            <a:ext cx="1" cy="9803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4165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4DB9-44CF-767F-DC7D-A80019BD6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0A8F992-11E0-3079-3DE0-B548D1755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32C563C-68BB-3714-FAED-74762F9A7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761695A-170A-2AB2-59B1-21D1164B0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E61A8-0F11-5E15-0940-A727CE3C7B26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E3048E-D654-4E2D-A598-C5D870CFE26D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Cluster Profiles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6C8A14-F6FF-1272-7BC6-105EFDEB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98" y="1512375"/>
            <a:ext cx="9353003" cy="11576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8D8479-5DCC-2124-5EA6-BD2D88E5150E}"/>
              </a:ext>
            </a:extLst>
          </p:cNvPr>
          <p:cNvSpPr txBox="1"/>
          <p:nvPr/>
        </p:nvSpPr>
        <p:spPr>
          <a:xfrm>
            <a:off x="1419498" y="2878989"/>
            <a:ext cx="1011097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200" b="1" dirty="0">
                <a:solidFill>
                  <a:srgbClr val="800000"/>
                </a:solidFill>
                <a:effectLst/>
              </a:rPr>
              <a:t> Cluster 0: Young / Early-career Group</a:t>
            </a: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r>
              <a:rPr lang="en-US" sz="1200" b="1" dirty="0">
                <a:solidFill>
                  <a:srgbClr val="000000"/>
                </a:solidFill>
              </a:rPr>
              <a:t>Observations: 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Age: overwhelmingly 19–23.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Relationship: 5,942 “Own-child” and 3,557 “Not-in-family” – lots of dependents or very young adults.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Education: “Some College/Assoc” (5,073) and “HS Graduate” (3,760) dominate, with 2,580 “&lt;HS.”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Income: virtually no one &gt; 50 K (63 of ~11 570), so nearly 100 % low earners.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Work &amp; Hours: mostly Private or Government, heavy part-time (3,088) and full-time (6,921), very little overtime/extreme.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Implications</a:t>
            </a:r>
            <a:r>
              <a:rPr lang="en-US" sz="1200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This cluster is primarily minors or early-career individuals with limited earning power.</a:t>
            </a:r>
          </a:p>
          <a:p>
            <a:pPr>
              <a:lnSpc>
                <a:spcPts val="1350"/>
              </a:lnSpc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</a:rPr>
              <a:t>• Upskilling or educational interventions could shift many into higher-earning clusters.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7DE636C-8D5E-3587-54E6-D5A1CA995C35}"/>
              </a:ext>
            </a:extLst>
          </p:cNvPr>
          <p:cNvSpPr/>
          <p:nvPr/>
        </p:nvSpPr>
        <p:spPr>
          <a:xfrm>
            <a:off x="1204614" y="1897574"/>
            <a:ext cx="429768" cy="1737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59358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4792B-D368-FC22-2312-821BDCD6B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C35ECB-075E-B265-14C1-BE4F0C32A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F50CCFB-23E2-2673-1D11-4232DC3B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DF41838-CA67-F3B3-F104-69A4ECA72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74BBC-E65C-8090-379B-DD4124D50CD8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80007-9F60-492E-3DF4-53B1B80A4015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Cluster Profiles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42449-4C51-29F1-D257-246D9A3B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98" y="1512375"/>
            <a:ext cx="9353003" cy="1157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BFFCC0-6CF8-C9A2-2E7D-E2C03F8CB3EF}"/>
              </a:ext>
            </a:extLst>
          </p:cNvPr>
          <p:cNvSpPr txBox="1"/>
          <p:nvPr/>
        </p:nvSpPr>
        <p:spPr>
          <a:xfrm>
            <a:off x="1419498" y="2878989"/>
            <a:ext cx="10110978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200" b="1" dirty="0">
                <a:solidFill>
                  <a:srgbClr val="800000"/>
                </a:solidFill>
                <a:effectLst/>
              </a:rPr>
              <a:t> Cluster 1: Mid-career Professionals &amp; Managers</a:t>
            </a: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r>
              <a:rPr lang="en-US" sz="1200" b="1" dirty="0">
                <a:solidFill>
                  <a:srgbClr val="000000"/>
                </a:solidFill>
                <a:effectLst/>
              </a:rPr>
              <a:t>Observations</a:t>
            </a:r>
            <a:r>
              <a:rPr lang="en-US" sz="1200" b="0" dirty="0">
                <a:solidFill>
                  <a:srgbClr val="000000"/>
                </a:solidFill>
                <a:effectLst/>
              </a:rPr>
              <a:t>: </a:t>
            </a:r>
          </a:p>
          <a:p>
            <a:pPr>
              <a:lnSpc>
                <a:spcPts val="1350"/>
              </a:lnSpc>
            </a:pP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r>
              <a:rPr lang="en-US" sz="1200" b="0" dirty="0">
                <a:solidFill>
                  <a:srgbClr val="000000"/>
                </a:solidFill>
                <a:effectLst/>
              </a:rPr>
              <a:t>• Age: concentrated in mid-30s (33–38).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Marital &amp; Family: 10,820 “Spouse” relationships and 10,943 married-civil-spouse.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Occupation &amp; Education: top roles are Prof-specialty (3,749) and Exec-managerial (3,020); education is split between HS-grad (10,288) and Bachelor’s+ (9,226).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Income: ~28 % earn &gt; 50 K (5,556 of 19,514).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</a:t>
            </a:r>
            <a:r>
              <a:rPr lang="en-US" sz="1200" b="0" dirty="0" err="1">
                <a:solidFill>
                  <a:srgbClr val="000000"/>
                </a:solidFill>
                <a:effectLst/>
              </a:rPr>
              <a:t>Workclass</a:t>
            </a:r>
            <a:r>
              <a:rPr lang="en-US" sz="1200" b="0" dirty="0">
                <a:solidFill>
                  <a:srgbClr val="000000"/>
                </a:solidFill>
                <a:effectLst/>
              </a:rPr>
              <a:t> &amp; Hours: mostly Private (12,946) or Government (3,248), heavy full-time (11,726) and overtime (5,508).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1" dirty="0">
                <a:solidFill>
                  <a:srgbClr val="000000"/>
                </a:solidFill>
                <a:effectLst/>
              </a:rPr>
              <a:t>Implications</a:t>
            </a:r>
            <a:r>
              <a:rPr lang="en-US" sz="1200" b="0" dirty="0">
                <a:solidFill>
                  <a:srgbClr val="000000"/>
                </a:solidFill>
                <a:effectLst/>
              </a:rPr>
              <a:t>: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This is the “core” professional segment—stable careers, family households, moderate to high incomes.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They’re prime candidates for premium financial products or advanced training.</a:t>
            </a:r>
          </a:p>
          <a:p>
            <a:pPr>
              <a:lnSpc>
                <a:spcPts val="1350"/>
              </a:lnSpc>
            </a:pPr>
            <a:br>
              <a:rPr lang="en-US" sz="1200" b="0" dirty="0">
                <a:solidFill>
                  <a:srgbClr val="000000"/>
                </a:solidFill>
                <a:effectLst/>
              </a:rPr>
            </a:br>
            <a:r>
              <a:rPr lang="en-US" sz="1200" b="0" dirty="0">
                <a:solidFill>
                  <a:srgbClr val="000000"/>
                </a:solidFill>
                <a:effectLst/>
              </a:rPr>
              <a:t>• Clustering labels like “High-skill Professional” fit this group well.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83C2C64-30DD-B375-A5A2-864250393A71}"/>
              </a:ext>
            </a:extLst>
          </p:cNvPr>
          <p:cNvSpPr/>
          <p:nvPr/>
        </p:nvSpPr>
        <p:spPr>
          <a:xfrm>
            <a:off x="1204614" y="2091211"/>
            <a:ext cx="429768" cy="1737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8625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8AB81-8E1C-A672-0A40-A6D27BD39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F1BD2F-8CFD-16BC-63F2-3FEEF2696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2E79B10-450B-9869-311A-B2AD42F59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6DC362-0B6F-CFD4-29A7-7B931DC35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3AA088-BFD1-80DC-E271-B1C6E21545A9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F6E143-CA1E-ED18-7EC6-6FE7EEC95778}"/>
              </a:ext>
            </a:extLst>
          </p:cNvPr>
          <p:cNvSpPr txBox="1"/>
          <p:nvPr/>
        </p:nvSpPr>
        <p:spPr>
          <a:xfrm>
            <a:off x="3805428" y="475488"/>
            <a:ext cx="4581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Cluster Profiles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D48A0-4296-11A4-5AF4-21DD3659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98" y="1512375"/>
            <a:ext cx="9353003" cy="1157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CC9B99-ADE0-92C0-E86B-7B86B2809DE7}"/>
              </a:ext>
            </a:extLst>
          </p:cNvPr>
          <p:cNvSpPr txBox="1"/>
          <p:nvPr/>
        </p:nvSpPr>
        <p:spPr>
          <a:xfrm>
            <a:off x="1419498" y="2832726"/>
            <a:ext cx="10110978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</a:pPr>
            <a:r>
              <a:rPr lang="en-US" sz="1200" b="1" dirty="0">
                <a:solidFill>
                  <a:srgbClr val="800000"/>
                </a:solidFill>
                <a:effectLst/>
              </a:rPr>
              <a:t>Cluster 2: Mid-career Technical &amp; Trade</a:t>
            </a:r>
            <a:endParaRPr lang="en-US" sz="1200" b="0" dirty="0">
              <a:solidFill>
                <a:srgbClr val="000000"/>
              </a:solidFill>
              <a:effectLst/>
            </a:endParaRPr>
          </a:p>
          <a:p>
            <a:pPr>
              <a:lnSpc>
                <a:spcPts val="1350"/>
              </a:lnSpc>
            </a:pP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Observations: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Age: centered on late 30s to early 40s (36–42).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Occupation: Craft-repair (1,895), Exec-managerial (1,301), Adm-clerical (1,269), Sales (1,062).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Education: overwhelmingly “Some-College/Assoc” (7,749) and “&lt;HS” (3,273), no HS-grad or Bachelor’s+ in top five.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Income: ~21 % earn &gt; 50 K (2,361 of 11,022).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</a:t>
            </a:r>
            <a:r>
              <a:rPr lang="en-US" sz="1200" dirty="0" err="1">
                <a:solidFill>
                  <a:srgbClr val="000000"/>
                </a:solidFill>
              </a:rPr>
              <a:t>Workclass</a:t>
            </a:r>
            <a:r>
              <a:rPr lang="en-US" sz="1200" dirty="0">
                <a:solidFill>
                  <a:srgbClr val="000000"/>
                </a:solidFill>
              </a:rPr>
              <a:t> &amp; Hours: mostly Private (7,478) or Government (1,495), strong full-time (7,061) and overtime (2,569).</a:t>
            </a:r>
          </a:p>
          <a:p>
            <a:pPr>
              <a:lnSpc>
                <a:spcPts val="1350"/>
              </a:lnSpc>
            </a:pPr>
            <a:br>
              <a:rPr lang="en-US" sz="1200" b="1" dirty="0">
                <a:solidFill>
                  <a:srgbClr val="000000"/>
                </a:solidFill>
              </a:rPr>
            </a:br>
            <a:r>
              <a:rPr lang="en-US" sz="1200" b="1" dirty="0">
                <a:solidFill>
                  <a:srgbClr val="000000"/>
                </a:solidFill>
              </a:rPr>
              <a:t>Implications: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This cluster reflects seasoned trades and mid-level service roles with post-secondary certificates.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There’s clear upside potential: targeted upskilling (e.g. technical certifications) could boost many into the Cluster 1 profile.</a:t>
            </a:r>
          </a:p>
          <a:p>
            <a:pPr>
              <a:lnSpc>
                <a:spcPts val="1350"/>
              </a:lnSpc>
            </a:pP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• Labeling it “Technical / Service Mid-Skill” to highlight its blend of trade and administrative jobs.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714FF83-09EE-D477-8686-4BB977F3FB22}"/>
              </a:ext>
            </a:extLst>
          </p:cNvPr>
          <p:cNvSpPr/>
          <p:nvPr/>
        </p:nvSpPr>
        <p:spPr>
          <a:xfrm>
            <a:off x="1204614" y="2264947"/>
            <a:ext cx="429768" cy="17373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747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F2D88-2C72-699A-A98A-8366A6DB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4139BF8-2052-09E3-3153-BAB44B14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0BBE3D1-D31F-6A06-97CA-F82DE681B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A3E454-AF46-75D5-1B31-4491B27B0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1017-4B1E-E3FB-C565-C8816B388428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BA748-FD0D-18D2-562A-C909E7530089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7DE3C-69A6-5AEC-19DA-C1F48479C260}"/>
              </a:ext>
            </a:extLst>
          </p:cNvPr>
          <p:cNvSpPr txBox="1"/>
          <p:nvPr/>
        </p:nvSpPr>
        <p:spPr>
          <a:xfrm>
            <a:off x="785191" y="1560443"/>
            <a:ext cx="933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effectLst/>
                <a:latin typeface="Helvetica" pitchFamily="2" charset="0"/>
              </a:rPr>
              <a:t>DBSCAN </a:t>
            </a:r>
            <a:r>
              <a:rPr lang="en-US" i="1" dirty="0">
                <a:effectLst/>
                <a:latin typeface="Helvetica" pitchFamily="2" charset="0"/>
              </a:rPr>
              <a:t>(Density-Based Spatial Clustering of Applications with Noise) is a powerful clustering algorithm that groups points based on </a:t>
            </a:r>
            <a:r>
              <a:rPr lang="en-US" b="1" i="1" dirty="0">
                <a:effectLst/>
                <a:latin typeface="Helvetica" pitchFamily="2" charset="0"/>
              </a:rPr>
              <a:t>density </a:t>
            </a:r>
            <a:r>
              <a:rPr lang="en-US" i="1" dirty="0">
                <a:effectLst/>
                <a:latin typeface="Helvetica" pitchFamily="2" charset="0"/>
              </a:rPr>
              <a:t>— not distance to a centroid like K-Means. </a:t>
            </a:r>
            <a:endParaRPr lang="en-US" dirty="0">
              <a:effectLst/>
              <a:latin typeface="Helvetica" pitchFamily="2" charset="0"/>
            </a:endParaRPr>
          </a:p>
          <a:p>
            <a:endParaRPr lang="en-IL" dirty="0"/>
          </a:p>
        </p:txBody>
      </p:sp>
      <p:pic>
        <p:nvPicPr>
          <p:cNvPr id="12290" name="Picture 2" descr="Role of DBSCAN in machine learning">
            <a:extLst>
              <a:ext uri="{FF2B5EF4-FFF2-40B4-BE49-F238E27FC236}">
                <a16:creationId xmlns:a16="http://schemas.microsoft.com/office/drawing/2014/main" id="{21EB2A1B-1160-1CAD-A672-A4A08AD5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69" y="2760772"/>
            <a:ext cx="3745287" cy="357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690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F44C-8F43-9A59-C283-20E570121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FA61DC-FF2C-49CC-75F0-AC5DBD40D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3C85EB0-9373-6B49-EE3C-BA9E49273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4E8A397-7FED-17DE-F99C-40A839C5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FDC9CE-79CD-4BA1-A999-2A0FD49F9D69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AC647-0D21-6B39-5DD9-151FD588C8BA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40694-EF1E-783C-F854-EAD6CF161000}"/>
              </a:ext>
            </a:extLst>
          </p:cNvPr>
          <p:cNvSpPr txBox="1"/>
          <p:nvPr/>
        </p:nvSpPr>
        <p:spPr>
          <a:xfrm>
            <a:off x="795130" y="1552105"/>
            <a:ext cx="9571382" cy="190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effectLst/>
              </a:rPr>
              <a:t>DBSCAN uses two main parameters: </a:t>
            </a:r>
            <a:endParaRPr lang="en-US" sz="1400" b="1" dirty="0">
              <a:effectLst/>
            </a:endParaRPr>
          </a:p>
          <a:p>
            <a:pPr>
              <a:spcAft>
                <a:spcPts val="660"/>
              </a:spcAft>
              <a:buFont typeface="Arial" panose="020B0604020202020204" pitchFamily="34" charset="0"/>
              <a:buChar char="•"/>
            </a:pPr>
            <a:r>
              <a:rPr lang="el-GR" sz="1400" b="1" i="1" dirty="0">
                <a:effectLst/>
              </a:rPr>
              <a:t>ε</a:t>
            </a:r>
            <a:r>
              <a:rPr lang="el-GR" sz="1400" i="1" dirty="0">
                <a:effectLst/>
              </a:rPr>
              <a:t> (</a:t>
            </a:r>
            <a:r>
              <a:rPr lang="en-US" sz="1400" i="1" dirty="0">
                <a:effectLst/>
              </a:rPr>
              <a:t>epsilon): Radius of neighborhood around a point. </a:t>
            </a:r>
            <a:endParaRPr lang="en-US" sz="1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1" dirty="0" err="1">
                <a:effectLst/>
              </a:rPr>
              <a:t>minPts</a:t>
            </a:r>
            <a:r>
              <a:rPr lang="en-US" sz="1400" i="1" dirty="0">
                <a:effectLst/>
              </a:rPr>
              <a:t>: Minimum number of points required to form a dense region.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i="1" dirty="0">
                <a:effectLst/>
              </a:rPr>
              <a:t>We chose </a:t>
            </a:r>
            <a:r>
              <a:rPr lang="en-US" sz="1400" i="1" dirty="0" err="1">
                <a:effectLst/>
              </a:rPr>
              <a:t>minPts</a:t>
            </a:r>
            <a:r>
              <a:rPr lang="en-US" sz="1400" i="1" dirty="0">
                <a:effectLst/>
              </a:rPr>
              <a:t> as number of dimensions + 1 (common rule of thumb)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i="1" dirty="0"/>
              <a:t>To decide on the right epsilon we used a k-distance graph, and determined the right epsilon by the elbow of it.</a:t>
            </a:r>
            <a:endParaRPr lang="en-US" sz="1400" i="1" dirty="0">
              <a:effectLst/>
            </a:endParaRPr>
          </a:p>
          <a:p>
            <a:r>
              <a:rPr lang="en-US" sz="1400" i="1" dirty="0">
                <a:effectLst/>
              </a:rPr>
              <a:t> </a:t>
            </a:r>
            <a:endParaRPr lang="en-US" sz="1400" dirty="0">
              <a:effectLst/>
            </a:endParaRPr>
          </a:p>
          <a:p>
            <a:endParaRPr lang="en-IL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460D5-7C85-0011-2BF0-5F5CB519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030" y="3457755"/>
            <a:ext cx="3754612" cy="26917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A7522A5-FC5C-3C2D-A2D0-F0812FA0563C}"/>
              </a:ext>
            </a:extLst>
          </p:cNvPr>
          <p:cNvSpPr/>
          <p:nvPr/>
        </p:nvSpPr>
        <p:spPr>
          <a:xfrm>
            <a:off x="7420694" y="4521440"/>
            <a:ext cx="72785" cy="727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47502D5C-1DC8-CC15-D21A-5BEC3B2FF371}"/>
              </a:ext>
            </a:extLst>
          </p:cNvPr>
          <p:cNvSpPr/>
          <p:nvPr/>
        </p:nvSpPr>
        <p:spPr>
          <a:xfrm>
            <a:off x="7574604" y="4442298"/>
            <a:ext cx="1186775" cy="22049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800" dirty="0"/>
              <a:t>Elbow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9B6A8-585E-A421-D29C-607910E6DB87}"/>
              </a:ext>
            </a:extLst>
          </p:cNvPr>
          <p:cNvSpPr txBox="1"/>
          <p:nvPr/>
        </p:nvSpPr>
        <p:spPr>
          <a:xfrm>
            <a:off x="1366952" y="4061820"/>
            <a:ext cx="199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/>
              <a:t>minPts = 11</a:t>
            </a:r>
          </a:p>
          <a:p>
            <a:r>
              <a:rPr lang="en-US" b="1" dirty="0"/>
              <a:t>ε</a:t>
            </a:r>
            <a:r>
              <a:rPr lang="en-IL" b="1" dirty="0"/>
              <a:t> = 0.97</a:t>
            </a:r>
          </a:p>
        </p:txBody>
      </p:sp>
    </p:spTree>
    <p:extLst>
      <p:ext uri="{BB962C8B-B14F-4D97-AF65-F5344CB8AC3E}">
        <p14:creationId xmlns:p14="http://schemas.microsoft.com/office/powerpoint/2010/main" val="2323970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36636-10B9-3BBB-D00A-F94794947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4BDCCE-AA81-E176-01C3-EE92A4E9C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7581EEB-B8FA-3F8B-FCB8-A1648E392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5E58679-EBDA-D778-5100-AD214F248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5811A-B930-AD76-5BB3-9B228C61BA45}"/>
              </a:ext>
            </a:extLst>
          </p:cNvPr>
          <p:cNvSpPr txBox="1"/>
          <p:nvPr/>
        </p:nvSpPr>
        <p:spPr>
          <a:xfrm>
            <a:off x="320040" y="3078125"/>
            <a:ext cx="6199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  <a:p>
            <a:endParaRPr lang="en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D1D24-9654-193B-235F-8347590BBECB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7F3C9-7D74-1214-EB29-F0B8C008C6CE}"/>
              </a:ext>
            </a:extLst>
          </p:cNvPr>
          <p:cNvSpPr txBox="1"/>
          <p:nvPr/>
        </p:nvSpPr>
        <p:spPr>
          <a:xfrm>
            <a:off x="3231236" y="1699478"/>
            <a:ext cx="6265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effectLst/>
              </a:rPr>
              <a:t>DBSCAN </a:t>
            </a:r>
            <a:r>
              <a:rPr lang="en-US" sz="1400" b="1" i="1" dirty="0"/>
              <a:t> plots : </a:t>
            </a:r>
            <a:r>
              <a:rPr lang="en-US" sz="1400" i="1" dirty="0">
                <a:effectLst/>
              </a:rPr>
              <a:t> </a:t>
            </a:r>
            <a:endParaRPr lang="en-US" sz="1400" dirty="0">
              <a:effectLst/>
            </a:endParaRPr>
          </a:p>
          <a:p>
            <a:endParaRPr lang="en-IL" sz="1400" dirty="0"/>
          </a:p>
        </p:txBody>
      </p:sp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1DDA5FFE-E1A7-FD47-9CC8-1FADF25C3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028442"/>
            <a:ext cx="3876603" cy="3392028"/>
          </a:xfrm>
          <a:prstGeom prst="rect">
            <a:avLst/>
          </a:prstGeom>
        </p:spPr>
      </p:pic>
      <p:pic>
        <p:nvPicPr>
          <p:cNvPr id="12" name="Picture 11" descr="A screen shot of a graph&#10;&#10;AI-generated content may be incorrect.">
            <a:extLst>
              <a:ext uri="{FF2B5EF4-FFF2-40B4-BE49-F238E27FC236}">
                <a16:creationId xmlns:a16="http://schemas.microsoft.com/office/drawing/2014/main" id="{CA309B52-D8DA-C211-0EC8-23652419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456" y="2381503"/>
            <a:ext cx="3069606" cy="2685905"/>
          </a:xfrm>
          <a:prstGeom prst="rect">
            <a:avLst/>
          </a:prstGeom>
        </p:spPr>
      </p:pic>
      <p:pic>
        <p:nvPicPr>
          <p:cNvPr id="14" name="Picture 13" descr="A graph of a group of colored balls&#10;&#10;AI-generated content may be incorrect.">
            <a:extLst>
              <a:ext uri="{FF2B5EF4-FFF2-40B4-BE49-F238E27FC236}">
                <a16:creationId xmlns:a16="http://schemas.microsoft.com/office/drawing/2014/main" id="{1F3487F3-0A0B-B449-705F-5E04ABC86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359" y="2222698"/>
            <a:ext cx="3322294" cy="2907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E2CD1F-649A-8188-E6B4-C850B0410135}"/>
              </a:ext>
            </a:extLst>
          </p:cNvPr>
          <p:cNvSpPr txBox="1"/>
          <p:nvPr/>
        </p:nvSpPr>
        <p:spPr>
          <a:xfrm>
            <a:off x="8386572" y="1813715"/>
            <a:ext cx="2550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IL" sz="1400" dirty="0"/>
              <a:t>olored by Education-Group</a:t>
            </a:r>
          </a:p>
        </p:txBody>
      </p:sp>
    </p:spTree>
    <p:extLst>
      <p:ext uri="{BB962C8B-B14F-4D97-AF65-F5344CB8AC3E}">
        <p14:creationId xmlns:p14="http://schemas.microsoft.com/office/powerpoint/2010/main" val="343883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55F77-E698-92D2-B9A1-2494E4F1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A1A324-46A9-D5F9-5CB5-8C954A12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3CFF52-8E8B-CB1C-ABB1-1067D5FF6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7514058C-06C0-9440-2B09-AD2363EA9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293589-ABF7-8DED-9099-20DF6F27B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A674D44-BECB-8A9E-4621-C2267ACF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0BBDA-A2C3-6442-293C-4576EA431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B64A7-BE73-41C7-DF3D-2881B2FBB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782320"/>
            <a:ext cx="764462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5159528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F7E1D-3A40-B655-EF8A-6C2DA4DA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66B6BB-BB33-1F18-9611-CCA5C3398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402BA21-3F5A-AACD-BA1C-B0681C706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6A0A8-F95D-14BE-C82F-3CA1A35C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178" y="1846907"/>
            <a:ext cx="7132140" cy="4734782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0241590-4EF5-9C1B-017E-9A87F070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FEF891-0334-581C-AB3A-72500EC00892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51F82-C729-68E0-9FBE-A724AA5575CD}"/>
              </a:ext>
            </a:extLst>
          </p:cNvPr>
          <p:cNvSpPr txBox="1"/>
          <p:nvPr/>
        </p:nvSpPr>
        <p:spPr>
          <a:xfrm>
            <a:off x="2669682" y="1615110"/>
            <a:ext cx="105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2D plot</a:t>
            </a:r>
          </a:p>
        </p:txBody>
      </p:sp>
    </p:spTree>
    <p:extLst>
      <p:ext uri="{BB962C8B-B14F-4D97-AF65-F5344CB8AC3E}">
        <p14:creationId xmlns:p14="http://schemas.microsoft.com/office/powerpoint/2010/main" val="3735810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D69CC-B0CA-F0FB-6C45-EA881516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0BC6D7-3F7D-9507-8D9D-1CD5AFF70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0A3C2BB-2626-4D59-46C8-66D2AD2A8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FAD04F4-2381-9045-23BB-713BD883C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B06CD-6322-4189-1E8E-E323BEBA4518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DBSCAN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642C7-18AC-0A3F-27FB-1B3F5E13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903" y="2812504"/>
            <a:ext cx="3578810" cy="2118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08A971-4217-DC01-81E9-122A243112DB}"/>
              </a:ext>
            </a:extLst>
          </p:cNvPr>
          <p:cNvSpPr txBox="1"/>
          <p:nvPr/>
        </p:nvSpPr>
        <p:spPr>
          <a:xfrm>
            <a:off x="869133" y="1300701"/>
            <a:ext cx="9071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Overall we could see that no matter which epsilon and minPts we chose, we got non equal and non cohesive clusters from the DBSCAN algorithm.</a:t>
            </a:r>
          </a:p>
          <a:p>
            <a:r>
              <a:rPr lang="en-US" dirty="0"/>
              <a:t>W</a:t>
            </a:r>
            <a:r>
              <a:rPr lang="en-IL" dirty="0"/>
              <a:t>hich is why we concluded that DBSCAN doesn’t work well on our data and moved on to trying Hierarchical Clustering.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9BF95-C351-3376-A4EB-F0B72CB16EAC}"/>
              </a:ext>
            </a:extLst>
          </p:cNvPr>
          <p:cNvSpPr txBox="1"/>
          <p:nvPr/>
        </p:nvSpPr>
        <p:spPr>
          <a:xfrm>
            <a:off x="8722215" y="5557299"/>
            <a:ext cx="3309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Towards Hierarchical Clustering</a:t>
            </a:r>
            <a:endParaRPr lang="en-IL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C1EE30D-EA3E-88BE-865B-B77342D4ABA9}"/>
              </a:ext>
            </a:extLst>
          </p:cNvPr>
          <p:cNvSpPr/>
          <p:nvPr/>
        </p:nvSpPr>
        <p:spPr>
          <a:xfrm>
            <a:off x="8722215" y="5893618"/>
            <a:ext cx="3309841" cy="347504"/>
          </a:xfrm>
          <a:prstGeom prst="rightArrow">
            <a:avLst/>
          </a:prstGeom>
          <a:solidFill>
            <a:srgbClr val="FABD0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61450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3B605-2AA6-8B91-727C-0CE740F8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0CA745C-7EDB-C47F-E729-33A1DEC54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71DC672-D08F-9EC5-0FAB-3F2B86520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338" name="Picture 2" descr="Clustering with Scikit with GIFs - dashee87.github.io">
            <a:extLst>
              <a:ext uri="{FF2B5EF4-FFF2-40B4-BE49-F238E27FC236}">
                <a16:creationId xmlns:a16="http://schemas.microsoft.com/office/drawing/2014/main" id="{564D7FF6-F4DB-7B48-09E0-C7A9ADE85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74900"/>
            <a:ext cx="9144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EC63040-F3E3-188B-4A1F-18B8A1AC0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0FFF1-633D-3707-4B56-0BE3F2E324E0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98AFD6-56FC-D617-6D7D-3152075A6508}"/>
              </a:ext>
            </a:extLst>
          </p:cNvPr>
          <p:cNvSpPr txBox="1"/>
          <p:nvPr/>
        </p:nvSpPr>
        <p:spPr>
          <a:xfrm>
            <a:off x="869133" y="1300701"/>
            <a:ext cx="9071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ffectLst/>
              </a:rPr>
              <a:t>Hierarchical clustering builds a </a:t>
            </a:r>
            <a:r>
              <a:rPr lang="en-US" b="1" i="1" dirty="0">
                <a:effectLst/>
              </a:rPr>
              <a:t>tree-like structure </a:t>
            </a:r>
            <a:r>
              <a:rPr lang="en-US" i="1" dirty="0">
                <a:effectLst/>
              </a:rPr>
              <a:t>(called a </a:t>
            </a:r>
            <a:r>
              <a:rPr lang="en-US" b="1" i="1" dirty="0">
                <a:effectLst/>
              </a:rPr>
              <a:t>dendrogram</a:t>
            </a:r>
            <a:r>
              <a:rPr lang="en-US" i="1" dirty="0">
                <a:effectLst/>
              </a:rPr>
              <a:t>) that shows how data points can be grouped at different levels of granularity.</a:t>
            </a:r>
          </a:p>
          <a:p>
            <a:r>
              <a:rPr lang="en-US" i="1" dirty="0">
                <a:effectLst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871433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0C7D-86C6-2D9D-BB8A-134209BDF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68945B-6BBD-AAC9-5567-1D80FEEFB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744288F5-4A87-5B06-7B86-44A41B82D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FA99CF-50A3-3DB0-9F66-DB46B7A01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0F6B9-977C-6F7A-74EC-FAC439AD3432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F8615-525F-04F9-C89D-2349CBA3F9C5}"/>
              </a:ext>
            </a:extLst>
          </p:cNvPr>
          <p:cNvSpPr txBox="1"/>
          <p:nvPr/>
        </p:nvSpPr>
        <p:spPr>
          <a:xfrm>
            <a:off x="869133" y="1300701"/>
            <a:ext cx="9071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We have tried  the Agglomerative method which starts with individual point as clusters, and merges them step by step.</a:t>
            </a:r>
          </a:p>
          <a:p>
            <a:endParaRPr lang="en-US" sz="1400" i="1" dirty="0"/>
          </a:p>
          <a:p>
            <a:r>
              <a:rPr lang="en-US" sz="1400" i="1" dirty="0">
                <a:effectLst/>
              </a:rPr>
              <a:t>Hierarchical clustering uses </a:t>
            </a:r>
            <a:r>
              <a:rPr lang="en-US" sz="1400" i="1" dirty="0"/>
              <a:t>Linkage criteria for merging clusters.</a:t>
            </a:r>
          </a:p>
          <a:p>
            <a:r>
              <a:rPr lang="en-US" sz="1400" i="1" dirty="0"/>
              <a:t>W</a:t>
            </a:r>
            <a:r>
              <a:rPr lang="en-US" sz="1400" i="1" dirty="0">
                <a:effectLst/>
              </a:rPr>
              <a:t>e tried : single, complete, average and Wards method.</a:t>
            </a:r>
          </a:p>
          <a:p>
            <a:r>
              <a:rPr lang="en-US" sz="1400" i="1" dirty="0"/>
              <a:t>The best result was using </a:t>
            </a:r>
            <a:r>
              <a:rPr lang="en-US" sz="1400" b="1" i="1" dirty="0"/>
              <a:t>Ward’s method </a:t>
            </a:r>
            <a:r>
              <a:rPr lang="en-US" sz="1400" i="1" dirty="0"/>
              <a:t>which tries to minimize the increase in total within cluster variance.</a:t>
            </a:r>
            <a:endParaRPr lang="en-US" sz="1400" dirty="0">
              <a:effectLst/>
            </a:endParaRPr>
          </a:p>
          <a:p>
            <a:r>
              <a:rPr lang="en-US" i="1" dirty="0">
                <a:effectLst/>
              </a:rPr>
              <a:t>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5CAFD-FC18-DF0C-0F79-B4D631F41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015" y="2846904"/>
            <a:ext cx="6421970" cy="364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81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47B7B-B3C6-1998-EEEA-20D97CB0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35C566C-EC1B-7EFB-0861-EB5A834F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156C854-61DA-5ACD-9DD7-61A109184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8DFE54E-382F-1D85-AF6F-2C9BC2595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EA741-155A-03DD-9FCA-C1220B8D9531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E1755-48F2-D950-464F-481F0C4A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3" y="1412641"/>
            <a:ext cx="6421970" cy="36416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1523E9-7674-53F8-3138-BA50520DB6FF}"/>
              </a:ext>
            </a:extLst>
          </p:cNvPr>
          <p:cNvCxnSpPr/>
          <p:nvPr/>
        </p:nvCxnSpPr>
        <p:spPr>
          <a:xfrm>
            <a:off x="1095425" y="3038149"/>
            <a:ext cx="6418907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0548AA-DFAE-95C3-253B-E7ED14080C41}"/>
              </a:ext>
            </a:extLst>
          </p:cNvPr>
          <p:cNvSpPr txBox="1"/>
          <p:nvPr/>
        </p:nvSpPr>
        <p:spPr>
          <a:xfrm>
            <a:off x="7514332" y="2887666"/>
            <a:ext cx="4478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We chose n = 4 clusters and proceeded towards visualizing.</a:t>
            </a:r>
            <a:endParaRPr lang="en-US" sz="1400" dirty="0">
              <a:effectLst/>
            </a:endParaRPr>
          </a:p>
          <a:p>
            <a:r>
              <a:rPr lang="en-US" i="1" dirty="0">
                <a:effectLst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310269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28017-DD05-215D-2CCA-56A619CF5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8DCD74-E827-E074-50D4-48276B348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10ECE0C6-E9BC-363E-8028-6FEF96FAE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44746-6404-1D36-008A-55EEBBE66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22" y="1323935"/>
            <a:ext cx="5340810" cy="4162465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BD228AE-DA04-9CE7-2DF2-1A3BFE9F4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74B263-254A-7AA8-4CBF-FD95693CD253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3EB87-9F80-94E7-28F1-A4D517347D83}"/>
              </a:ext>
            </a:extLst>
          </p:cNvPr>
          <p:cNvSpPr txBox="1"/>
          <p:nvPr/>
        </p:nvSpPr>
        <p:spPr>
          <a:xfrm>
            <a:off x="6039654" y="1649845"/>
            <a:ext cx="3651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overlaps in our cluster, which suggests that our silhouette score wont be so high.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sizes seem somewhat close to each other.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2568F-8F35-F727-31C2-571A36C4B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273" y="3989692"/>
            <a:ext cx="3687686" cy="21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03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32054-B759-D33C-A66B-F477321D1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A9608C3-279C-4EF7-D751-40F7DAEE8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82D97513-42AE-1119-2D88-B08FF125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2ED9E98-8C99-3FF1-CF09-B8AB3135F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772" y="1811744"/>
            <a:ext cx="4767617" cy="4171665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930B97-AA2A-9090-2290-58107F223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312" y="1811744"/>
            <a:ext cx="4767617" cy="4171665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6A4560E-9011-5898-791D-61B0422A8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CFE7B-2B74-2CEE-0C6E-E406759BA212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0EE97-DDE3-B8EB-CF90-ECBCF7514B46}"/>
              </a:ext>
            </a:extLst>
          </p:cNvPr>
          <p:cNvSpPr txBox="1"/>
          <p:nvPr/>
        </p:nvSpPr>
        <p:spPr>
          <a:xfrm>
            <a:off x="5439453" y="1227975"/>
            <a:ext cx="1232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T-SNE plots</a:t>
            </a:r>
          </a:p>
        </p:txBody>
      </p:sp>
    </p:spTree>
    <p:extLst>
      <p:ext uri="{BB962C8B-B14F-4D97-AF65-F5344CB8AC3E}">
        <p14:creationId xmlns:p14="http://schemas.microsoft.com/office/powerpoint/2010/main" val="1856098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F776-D2E3-97B2-003F-EDBE95C2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59FD486-439C-9880-3162-8F35889B9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33213B83-EE57-7E3B-1A0D-341D908B2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graph of colorful lines&#10;&#10;AI-generated content may be incorrect.">
            <a:extLst>
              <a:ext uri="{FF2B5EF4-FFF2-40B4-BE49-F238E27FC236}">
                <a16:creationId xmlns:a16="http://schemas.microsoft.com/office/drawing/2014/main" id="{3B293E30-73AC-E09E-F0FB-47B113D26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11" y="1998637"/>
            <a:ext cx="4581144" cy="4008501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EEF9BB6-C53A-384E-FB81-6F4CD149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242F5-CBA5-5791-F388-B3970DA1F2F1}"/>
              </a:ext>
            </a:extLst>
          </p:cNvPr>
          <p:cNvSpPr txBox="1"/>
          <p:nvPr/>
        </p:nvSpPr>
        <p:spPr>
          <a:xfrm>
            <a:off x="3805428" y="475488"/>
            <a:ext cx="458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2400" b="1" dirty="0"/>
              <a:t>Hierarchical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BCEC5-1A69-5D1C-796D-81097DFE526B}"/>
              </a:ext>
            </a:extLst>
          </p:cNvPr>
          <p:cNvSpPr txBox="1"/>
          <p:nvPr/>
        </p:nvSpPr>
        <p:spPr>
          <a:xfrm>
            <a:off x="5439453" y="1227975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PCA plots</a:t>
            </a:r>
          </a:p>
        </p:txBody>
      </p:sp>
      <p:pic>
        <p:nvPicPr>
          <p:cNvPr id="6" name="Picture 5" descr="A graph of colored lines&#10;&#10;AI-generated content may be incorrect.">
            <a:extLst>
              <a:ext uri="{FF2B5EF4-FFF2-40B4-BE49-F238E27FC236}">
                <a16:creationId xmlns:a16="http://schemas.microsoft.com/office/drawing/2014/main" id="{681B39DF-55BD-73E7-DF03-A89B3ED08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827" y="1951037"/>
            <a:ext cx="4581144" cy="40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58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48311-9BDA-C0E9-180C-4E59B6F4C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1CBB9E7-6ADE-C010-EE4D-6E6E62AC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FAF49DE-8756-F590-04E7-5738F66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5E06D33-D729-676F-2CA9-F90A43B8D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54F4A-1F8D-B4EC-BE01-F6F5E245A3F6}"/>
              </a:ext>
            </a:extLst>
          </p:cNvPr>
          <p:cNvSpPr txBox="1"/>
          <p:nvPr/>
        </p:nvSpPr>
        <p:spPr>
          <a:xfrm>
            <a:off x="3419856" y="288146"/>
            <a:ext cx="541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Silouette Scores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BE290-47C6-3FAC-BC7B-BCDEA9EA6AD9}"/>
              </a:ext>
            </a:extLst>
          </p:cNvPr>
          <p:cNvSpPr txBox="1"/>
          <p:nvPr/>
        </p:nvSpPr>
        <p:spPr>
          <a:xfrm>
            <a:off x="1503556" y="1327355"/>
            <a:ext cx="904567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effectLst/>
              </a:rPr>
              <a:t>We computed the silhouette score for Hierarchical clustering +  the silhouette score within each cluster.</a:t>
            </a:r>
          </a:p>
          <a:p>
            <a:r>
              <a:rPr lang="en-US" sz="1400" i="1" dirty="0"/>
              <a:t>We got </a:t>
            </a:r>
            <a:r>
              <a:rPr lang="en-US" sz="1400" b="1" i="1" dirty="0"/>
              <a:t>silhouette score of : </a:t>
            </a:r>
            <a:r>
              <a:rPr lang="en-IL" sz="1400" b="1" i="1" dirty="0"/>
              <a:t>0.17088 </a:t>
            </a:r>
            <a:r>
              <a:rPr lang="en-IL" sz="1400" i="1" dirty="0"/>
              <a:t>for our 4 clusters.</a:t>
            </a:r>
          </a:p>
          <a:p>
            <a:endParaRPr lang="en-IL" sz="1400" i="1" dirty="0"/>
          </a:p>
          <a:p>
            <a:r>
              <a:rPr lang="en-US" sz="1400" i="1" dirty="0"/>
              <a:t>A</a:t>
            </a:r>
            <a:r>
              <a:rPr lang="en-IL" sz="1400" i="1" dirty="0"/>
              <a:t>nd when examining whithin each cluster, we got scores of :</a:t>
            </a:r>
          </a:p>
          <a:p>
            <a:endParaRPr lang="en-US" sz="1400" dirty="0">
              <a:effectLst/>
            </a:endParaRPr>
          </a:p>
          <a:p>
            <a:endParaRPr lang="en-I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D7C128A-200F-4EFF-56FE-CE2814523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0573"/>
              </p:ext>
            </p:extLst>
          </p:nvPr>
        </p:nvGraphicFramePr>
        <p:xfrm>
          <a:off x="2627547" y="2625344"/>
          <a:ext cx="6936906" cy="19769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68453">
                  <a:extLst>
                    <a:ext uri="{9D8B030D-6E8A-4147-A177-3AD203B41FA5}">
                      <a16:colId xmlns:a16="http://schemas.microsoft.com/office/drawing/2014/main" val="1200641201"/>
                    </a:ext>
                  </a:extLst>
                </a:gridCol>
                <a:gridCol w="3468453">
                  <a:extLst>
                    <a:ext uri="{9D8B030D-6E8A-4147-A177-3AD203B41FA5}">
                      <a16:colId xmlns:a16="http://schemas.microsoft.com/office/drawing/2014/main" val="827500492"/>
                    </a:ext>
                  </a:extLst>
                </a:gridCol>
              </a:tblGrid>
              <a:tr h="3164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</a:t>
                      </a:r>
                      <a:r>
                        <a:rPr lang="en-IL" sz="1500" dirty="0"/>
                        <a:t>luster</a:t>
                      </a:r>
                    </a:p>
                  </a:txBody>
                  <a:tcPr marL="78040" marR="78040" marT="39020" marB="390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</a:t>
                      </a:r>
                      <a:r>
                        <a:rPr lang="en-IL" sz="1500" dirty="0"/>
                        <a:t>core</a:t>
                      </a:r>
                    </a:p>
                  </a:txBody>
                  <a:tcPr marL="78040" marR="78040" marT="39020" marB="39020"/>
                </a:tc>
                <a:extLst>
                  <a:ext uri="{0D108BD9-81ED-4DB2-BD59-A6C34878D82A}">
                    <a16:rowId xmlns:a16="http://schemas.microsoft.com/office/drawing/2014/main" val="3891255201"/>
                  </a:ext>
                </a:extLst>
              </a:tr>
              <a:tr h="394502">
                <a:tc>
                  <a:txBody>
                    <a:bodyPr/>
                    <a:lstStyle/>
                    <a:p>
                      <a:pPr algn="ctr"/>
                      <a:r>
                        <a:rPr lang="en-IL" sz="1500" dirty="0"/>
                        <a:t>0</a:t>
                      </a:r>
                    </a:p>
                  </a:txBody>
                  <a:tcPr marL="78040" marR="78040" marT="39020" marB="390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500" dirty="0"/>
                        <a:t>0.066611</a:t>
                      </a:r>
                    </a:p>
                  </a:txBody>
                  <a:tcPr marL="78040" marR="78040" marT="39020" marB="39020"/>
                </a:tc>
                <a:extLst>
                  <a:ext uri="{0D108BD9-81ED-4DB2-BD59-A6C34878D82A}">
                    <a16:rowId xmlns:a16="http://schemas.microsoft.com/office/drawing/2014/main" val="1946878968"/>
                  </a:ext>
                </a:extLst>
              </a:tr>
              <a:tr h="316496">
                <a:tc>
                  <a:txBody>
                    <a:bodyPr/>
                    <a:lstStyle/>
                    <a:p>
                      <a:pPr algn="ctr"/>
                      <a:r>
                        <a:rPr lang="en-IL" sz="1500" dirty="0"/>
                        <a:t>1</a:t>
                      </a:r>
                    </a:p>
                  </a:txBody>
                  <a:tcPr marL="78040" marR="78040" marT="39020" marB="390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500" dirty="0"/>
                        <a:t>0.233530</a:t>
                      </a:r>
                    </a:p>
                  </a:txBody>
                  <a:tcPr marL="78040" marR="78040" marT="39020" marB="39020"/>
                </a:tc>
                <a:extLst>
                  <a:ext uri="{0D108BD9-81ED-4DB2-BD59-A6C34878D82A}">
                    <a16:rowId xmlns:a16="http://schemas.microsoft.com/office/drawing/2014/main" val="489677644"/>
                  </a:ext>
                </a:extLst>
              </a:tr>
              <a:tr h="316496">
                <a:tc>
                  <a:txBody>
                    <a:bodyPr/>
                    <a:lstStyle/>
                    <a:p>
                      <a:pPr algn="ctr"/>
                      <a:r>
                        <a:rPr lang="en-IL" sz="1500" dirty="0"/>
                        <a:t>2</a:t>
                      </a:r>
                    </a:p>
                  </a:txBody>
                  <a:tcPr marL="78040" marR="78040" marT="39020" marB="390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500" dirty="0"/>
                        <a:t>0.154857</a:t>
                      </a:r>
                    </a:p>
                  </a:txBody>
                  <a:tcPr marL="78040" marR="78040" marT="39020" marB="39020"/>
                </a:tc>
                <a:extLst>
                  <a:ext uri="{0D108BD9-81ED-4DB2-BD59-A6C34878D82A}">
                    <a16:rowId xmlns:a16="http://schemas.microsoft.com/office/drawing/2014/main" val="899668685"/>
                  </a:ext>
                </a:extLst>
              </a:tr>
              <a:tr h="316496">
                <a:tc>
                  <a:txBody>
                    <a:bodyPr/>
                    <a:lstStyle/>
                    <a:p>
                      <a:pPr algn="ctr"/>
                      <a:r>
                        <a:rPr lang="en-IL" sz="1500" dirty="0"/>
                        <a:t>3</a:t>
                      </a:r>
                    </a:p>
                  </a:txBody>
                  <a:tcPr marL="78040" marR="78040" marT="39020" marB="390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500" dirty="0"/>
                        <a:t>0.227867</a:t>
                      </a:r>
                    </a:p>
                  </a:txBody>
                  <a:tcPr marL="78040" marR="78040" marT="39020" marB="39020"/>
                </a:tc>
                <a:extLst>
                  <a:ext uri="{0D108BD9-81ED-4DB2-BD59-A6C34878D82A}">
                    <a16:rowId xmlns:a16="http://schemas.microsoft.com/office/drawing/2014/main" val="519235248"/>
                  </a:ext>
                </a:extLst>
              </a:tr>
              <a:tr h="31649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</a:t>
                      </a:r>
                      <a:r>
                        <a:rPr lang="en-IL" sz="1500" dirty="0"/>
                        <a:t>verage</a:t>
                      </a:r>
                    </a:p>
                  </a:txBody>
                  <a:tcPr marL="78040" marR="78040" marT="39020" marB="390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500" dirty="0"/>
                        <a:t>0.17088</a:t>
                      </a:r>
                    </a:p>
                  </a:txBody>
                  <a:tcPr marL="78040" marR="78040" marT="39020" marB="39020"/>
                </a:tc>
                <a:extLst>
                  <a:ext uri="{0D108BD9-81ED-4DB2-BD59-A6C34878D82A}">
                    <a16:rowId xmlns:a16="http://schemas.microsoft.com/office/drawing/2014/main" val="25781056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0D9688A-0C5F-3F9A-BB07-25393247FCED}"/>
              </a:ext>
            </a:extLst>
          </p:cNvPr>
          <p:cNvSpPr txBox="1"/>
          <p:nvPr/>
        </p:nvSpPr>
        <p:spPr>
          <a:xfrm>
            <a:off x="1510344" y="5268497"/>
            <a:ext cx="9232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400" dirty="0"/>
              <a:t>Overall we got a low silhouette score for Hierarchical clustering, which means that this method didn’t work well on our data.</a:t>
            </a:r>
          </a:p>
        </p:txBody>
      </p:sp>
    </p:spTree>
    <p:extLst>
      <p:ext uri="{BB962C8B-B14F-4D97-AF65-F5344CB8AC3E}">
        <p14:creationId xmlns:p14="http://schemas.microsoft.com/office/powerpoint/2010/main" val="133423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D2D44-7B7D-3E8A-42BD-57BBBE64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purple chart with white text&#10;&#10;AI-generated content may be incorrect.">
            <a:extLst>
              <a:ext uri="{FF2B5EF4-FFF2-40B4-BE49-F238E27FC236}">
                <a16:creationId xmlns:a16="http://schemas.microsoft.com/office/drawing/2014/main" id="{47A7E02C-0BF8-C239-5503-925EA121F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7" y="1293880"/>
            <a:ext cx="6789508" cy="419252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45B1-2977-129A-E193-B68C127E0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300" y="1831674"/>
            <a:ext cx="4849301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In our Data we have 48842 entries.</a:t>
            </a:r>
          </a:p>
          <a:p>
            <a:r>
              <a:rPr lang="en-US" sz="1600" dirty="0"/>
              <a:t>We started off by seeing what null values we have.</a:t>
            </a:r>
          </a:p>
          <a:p>
            <a:r>
              <a:rPr lang="en-US" sz="1600" dirty="0"/>
              <a:t>We could see null values in 3 columns :</a:t>
            </a:r>
          </a:p>
          <a:p>
            <a:pPr lvl="1"/>
            <a:r>
              <a:rPr lang="en-US" sz="1200" dirty="0" err="1"/>
              <a:t>Workclass</a:t>
            </a:r>
            <a:r>
              <a:rPr lang="en-US" sz="1200" dirty="0"/>
              <a:t> –</a:t>
            </a:r>
            <a:r>
              <a:rPr lang="en-US" sz="105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en-IL" sz="1200" dirty="0"/>
              <a:t>963 (~ 1.97%)</a:t>
            </a:r>
          </a:p>
          <a:p>
            <a:pPr lvl="1"/>
            <a:r>
              <a:rPr lang="en-IL" sz="1200" dirty="0"/>
              <a:t>Occupation – 966 (~ 1.97%)</a:t>
            </a:r>
          </a:p>
          <a:p>
            <a:pPr lvl="1"/>
            <a:r>
              <a:rPr lang="en-IL" sz="1200" dirty="0"/>
              <a:t>Native Country – 274 (~ 0.56%)</a:t>
            </a:r>
            <a:r>
              <a:rPr lang="en-US" sz="1200" dirty="0"/>
              <a:t> </a:t>
            </a:r>
          </a:p>
          <a:p>
            <a:r>
              <a:rPr lang="en-US" sz="1600" dirty="0"/>
              <a:t>We decided to replace those values with ‘missing’ so we could still work on that data , and maybe later infer meaningful insights from the ‘missing’ bucket.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E49CA-E7DF-4CCC-90BB-B40C3A4B8C05}"/>
              </a:ext>
            </a:extLst>
          </p:cNvPr>
          <p:cNvSpPr txBox="1"/>
          <p:nvPr/>
        </p:nvSpPr>
        <p:spPr>
          <a:xfrm>
            <a:off x="4762031" y="628537"/>
            <a:ext cx="26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6846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3ABCB-0787-54C9-C985-BE7381D3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1D538BD-7E1E-3229-8B08-0F7B72CDD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D51D35C8-AFC7-3F6E-71AB-BE44AE1C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AD6BCD-06EF-31CA-B9FA-D3B366F31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70EBE-F9BD-CAB6-FE1A-5C12581F1A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857" y="1297159"/>
            <a:ext cx="6789508" cy="418596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42CD0-D91B-2148-87C0-6E7B4EFA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032" y="2825804"/>
            <a:ext cx="4849301" cy="5643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After doing so, we have no null values.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BE7B5-DDC5-40DE-AE54-A1E89FBABCEB}"/>
              </a:ext>
            </a:extLst>
          </p:cNvPr>
          <p:cNvSpPr txBox="1"/>
          <p:nvPr/>
        </p:nvSpPr>
        <p:spPr>
          <a:xfrm>
            <a:off x="4762031" y="628537"/>
            <a:ext cx="2667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kern="1200" dirty="0">
                <a:latin typeface="+mn-lt"/>
                <a:ea typeface="+mn-ea"/>
                <a:cs typeface="+mn-cs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1802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454B8-1CAA-5F72-66C9-4581A4F5F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F9C561-CF03-A102-C2DB-52DD8F875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2D275D87-4A03-24CA-BAD3-02B1B394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D6DDD67-5EF4-2F6E-FBA5-146267726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AF699-7EAC-657C-5FAC-5462CAAB1ADD}"/>
              </a:ext>
            </a:extLst>
          </p:cNvPr>
          <p:cNvSpPr txBox="1"/>
          <p:nvPr/>
        </p:nvSpPr>
        <p:spPr>
          <a:xfrm>
            <a:off x="1928917" y="660739"/>
            <a:ext cx="6566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L" dirty="0"/>
              <a:t>We saw that </a:t>
            </a:r>
            <a:r>
              <a:rPr lang="en-US" dirty="0"/>
              <a:t>the column "</a:t>
            </a:r>
            <a:r>
              <a:rPr lang="en-US" dirty="0" err="1"/>
              <a:t>fnlwgt</a:t>
            </a:r>
            <a:r>
              <a:rPr lang="en-US" dirty="0"/>
              <a:t>" looks odd - it has 28k unique value, and after further investigating of it, we decided to drop this column, as we cannot attain meaningful insights from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78B458-98D7-662D-6DEE-B843C53C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29" y="1972658"/>
            <a:ext cx="6983021" cy="43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13762</TotalTime>
  <Words>3977</Words>
  <Application>Microsoft Macintosh PowerPoint</Application>
  <PresentationFormat>Widescreen</PresentationFormat>
  <Paragraphs>419</Paragraphs>
  <Slides>68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Aptos</vt:lpstr>
      <vt:lpstr>Arial</vt:lpstr>
      <vt:lpstr>Calibri</vt:lpstr>
      <vt:lpstr>Calibri Light</vt:lpstr>
      <vt:lpstr>Helvetica</vt:lpstr>
      <vt:lpstr>Menlo</vt:lpstr>
      <vt:lpstr>Wingdings</vt:lpstr>
      <vt:lpstr>Office 2013 - 2022 Theme</vt:lpstr>
      <vt:lpstr>Experience project in data science</vt:lpstr>
      <vt:lpstr>About the Data</vt:lpstr>
      <vt:lpstr>Quick Look at the Data</vt:lpstr>
      <vt:lpstr>Research question</vt:lpstr>
      <vt:lpstr>Workflow</vt:lpstr>
      <vt:lpstr>EDA</vt:lpstr>
      <vt:lpstr>PowerPoint Presentation</vt:lpstr>
      <vt:lpstr>PowerPoint Presentation</vt:lpstr>
      <vt:lpstr>PowerPoint Presentation</vt:lpstr>
      <vt:lpstr>Plotting Categorical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Plotting Numerical Values</vt:lpstr>
      <vt:lpstr>PowerPoint Presentation</vt:lpstr>
      <vt:lpstr>Plotting Multivariate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Outlier Detection</vt:lpstr>
      <vt:lpstr>PowerPoint Presentation</vt:lpstr>
      <vt:lpstr>PowerPoint Presentation</vt:lpstr>
      <vt:lpstr>PCA   </vt:lpstr>
      <vt:lpstr>PowerPoint Presentation</vt:lpstr>
      <vt:lpstr>PowerPoint Presentation</vt:lpstr>
      <vt:lpstr>Clustering Algorithms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Lavie Ohad</dc:creator>
  <cp:lastModifiedBy>Ronen Hristoforov</cp:lastModifiedBy>
  <cp:revision>22</cp:revision>
  <dcterms:created xsi:type="dcterms:W3CDTF">2025-06-22T08:52:51Z</dcterms:created>
  <dcterms:modified xsi:type="dcterms:W3CDTF">2025-07-03T20:19:26Z</dcterms:modified>
</cp:coreProperties>
</file>